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87" r:id="rId3"/>
    <p:sldId id="288" r:id="rId4"/>
    <p:sldId id="289" r:id="rId5"/>
    <p:sldId id="290" r:id="rId6"/>
    <p:sldId id="291" r:id="rId7"/>
    <p:sldId id="292" r:id="rId8"/>
    <p:sldId id="293" r:id="rId9"/>
    <p:sldId id="294" r:id="rId10"/>
    <p:sldId id="295" r:id="rId11"/>
    <p:sldId id="296" r:id="rId12"/>
    <p:sldId id="29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6405"/>
  </p:normalViewPr>
  <p:slideViewPr>
    <p:cSldViewPr snapToGrid="0">
      <p:cViewPr varScale="1">
        <p:scale>
          <a:sx n="131" d="100"/>
          <a:sy n="131" d="100"/>
        </p:scale>
        <p:origin x="32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3/11/26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3/11/26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3/11/26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anose="00000700000000000000" pitchFamily="2" charset="0"/>
              </a:rPr>
              <a:t>Principles of Costing (PCTN) 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D7273E-6BC5-1362-7A8C-2416955B4A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5B88A-0238-311F-E8E1-E8016D1CE715}"/>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D614F951-838A-9C72-B4AA-EDB071901B42}"/>
              </a:ext>
            </a:extLst>
          </p:cNvPr>
          <p:cNvSpPr>
            <a:spLocks noGrp="1"/>
          </p:cNvSpPr>
          <p:nvPr>
            <p:ph idx="1"/>
          </p:nvPr>
        </p:nvSpPr>
        <p:spPr>
          <a:xfrm>
            <a:off x="370936" y="767559"/>
            <a:ext cx="11821064" cy="5917722"/>
          </a:xfrm>
        </p:spPr>
        <p:txBody>
          <a:bodyPr>
            <a:normAutofit/>
          </a:bodyPr>
          <a:lstStyle/>
          <a:p>
            <a:pPr marL="0" indent="0">
              <a:buNone/>
            </a:pPr>
            <a:r>
              <a:rPr lang="en-US" sz="1800" dirty="0">
                <a:solidFill>
                  <a:schemeClr val="bg1"/>
                </a:solidFill>
                <a:latin typeface="Montserrat" pitchFamily="2" charset="77"/>
              </a:rPr>
              <a:t>Pointy Ltd also have the following data that relates to making one unit of a type of product:</a:t>
            </a:r>
          </a:p>
          <a:p>
            <a:pPr marL="0" indent="0">
              <a:buNone/>
            </a:pPr>
            <a:r>
              <a:rPr lang="en-US" sz="1800" dirty="0">
                <a:solidFill>
                  <a:schemeClr val="bg1"/>
                </a:solidFill>
                <a:latin typeface="Montserrat" pitchFamily="2" charset="77"/>
              </a:rPr>
              <a:t>Material				0.5 kg at £8 per kg</a:t>
            </a:r>
          </a:p>
          <a:p>
            <a:pPr marL="0" indent="0">
              <a:buNone/>
            </a:pPr>
            <a:r>
              <a:rPr lang="en-US" sz="1800" dirty="0">
                <a:solidFill>
                  <a:schemeClr val="bg1"/>
                </a:solidFill>
                <a:latin typeface="Montserrat" pitchFamily="2" charset="77"/>
              </a:rPr>
              <a:t>Labour					15 minutes @ £18 per hour</a:t>
            </a:r>
          </a:p>
          <a:p>
            <a:pPr marL="0" indent="0">
              <a:buNone/>
            </a:pPr>
            <a:r>
              <a:rPr lang="en-US" sz="1800" dirty="0">
                <a:solidFill>
                  <a:schemeClr val="bg1"/>
                </a:solidFill>
                <a:latin typeface="Montserrat" pitchFamily="2" charset="77"/>
              </a:rPr>
              <a:t>Production Time (machine hours)	12 minutes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Complete the following table to calculate the total unit cost for each of the three overhead absorption rates you calculated in the previous task.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77B7C240-C681-7202-E7A9-5ADB4C574B78}"/>
              </a:ext>
            </a:extLst>
          </p:cNvPr>
          <p:cNvGraphicFramePr>
            <a:graphicFrameLocks noGrp="1"/>
          </p:cNvGraphicFramePr>
          <p:nvPr>
            <p:extLst>
              <p:ext uri="{D42A27DB-BD31-4B8C-83A1-F6EECF244321}">
                <p14:modId xmlns:p14="http://schemas.microsoft.com/office/powerpoint/2010/main" val="3688582037"/>
              </p:ext>
            </p:extLst>
          </p:nvPr>
        </p:nvGraphicFramePr>
        <p:xfrm>
          <a:off x="370936" y="3429000"/>
          <a:ext cx="11383993" cy="2371500"/>
        </p:xfrm>
        <a:graphic>
          <a:graphicData uri="http://schemas.openxmlformats.org/drawingml/2006/table">
            <a:tbl>
              <a:tblPr firstRow="1" bandRow="1">
                <a:tableStyleId>{21E4AEA4-8DFA-4A89-87EB-49C32662AFE0}</a:tableStyleId>
              </a:tblPr>
              <a:tblGrid>
                <a:gridCol w="2145382">
                  <a:extLst>
                    <a:ext uri="{9D8B030D-6E8A-4147-A177-3AD203B41FA5}">
                      <a16:colId xmlns:a16="http://schemas.microsoft.com/office/drawing/2014/main" val="3090755356"/>
                    </a:ext>
                  </a:extLst>
                </a:gridCol>
                <a:gridCol w="3055063">
                  <a:extLst>
                    <a:ext uri="{9D8B030D-6E8A-4147-A177-3AD203B41FA5}">
                      <a16:colId xmlns:a16="http://schemas.microsoft.com/office/drawing/2014/main" val="75642811"/>
                    </a:ext>
                  </a:extLst>
                </a:gridCol>
                <a:gridCol w="3067974">
                  <a:extLst>
                    <a:ext uri="{9D8B030D-6E8A-4147-A177-3AD203B41FA5}">
                      <a16:colId xmlns:a16="http://schemas.microsoft.com/office/drawing/2014/main" val="249581146"/>
                    </a:ext>
                  </a:extLst>
                </a:gridCol>
                <a:gridCol w="3115574">
                  <a:extLst>
                    <a:ext uri="{9D8B030D-6E8A-4147-A177-3AD203B41FA5}">
                      <a16:colId xmlns:a16="http://schemas.microsoft.com/office/drawing/2014/main" val="1801563527"/>
                    </a:ext>
                  </a:extLst>
                </a:gridCol>
              </a:tblGrid>
              <a:tr h="395250">
                <a:tc>
                  <a:txBody>
                    <a:bodyPr/>
                    <a:lstStyle/>
                    <a:p>
                      <a:r>
                        <a:rPr lang="en-GB" dirty="0"/>
                        <a:t>Cost</a:t>
                      </a:r>
                    </a:p>
                  </a:txBody>
                  <a:tcPr/>
                </a:tc>
                <a:tc>
                  <a:txBody>
                    <a:bodyPr/>
                    <a:lstStyle/>
                    <a:p>
                      <a:r>
                        <a:rPr lang="en-GB" dirty="0"/>
                        <a:t>Unit</a:t>
                      </a:r>
                    </a:p>
                  </a:txBody>
                  <a:tcPr/>
                </a:tc>
                <a:tc>
                  <a:txBody>
                    <a:bodyPr/>
                    <a:lstStyle/>
                    <a:p>
                      <a:r>
                        <a:rPr lang="en-GB" dirty="0"/>
                        <a:t>Labour Hour</a:t>
                      </a:r>
                    </a:p>
                  </a:txBody>
                  <a:tcPr/>
                </a:tc>
                <a:tc>
                  <a:txBody>
                    <a:bodyPr/>
                    <a:lstStyle/>
                    <a:p>
                      <a:r>
                        <a:rPr lang="en-GB" dirty="0"/>
                        <a:t>Machine Hour</a:t>
                      </a:r>
                    </a:p>
                  </a:txBody>
                  <a:tcPr/>
                </a:tc>
                <a:extLst>
                  <a:ext uri="{0D108BD9-81ED-4DB2-BD59-A6C34878D82A}">
                    <a16:rowId xmlns:a16="http://schemas.microsoft.com/office/drawing/2014/main" val="1841497973"/>
                  </a:ext>
                </a:extLst>
              </a:tr>
              <a:tr h="395250">
                <a:tc>
                  <a:txBody>
                    <a:bodyPr/>
                    <a:lstStyle/>
                    <a:p>
                      <a:r>
                        <a:rPr lang="en-GB" dirty="0"/>
                        <a:t>Materials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3007411410"/>
                  </a:ext>
                </a:extLst>
              </a:tr>
              <a:tr h="395250">
                <a:tc>
                  <a:txBody>
                    <a:bodyPr/>
                    <a:lstStyle/>
                    <a:p>
                      <a:r>
                        <a:rPr lang="en-GB" dirty="0"/>
                        <a:t>Labour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3092994856"/>
                  </a:ext>
                </a:extLst>
              </a:tr>
              <a:tr h="395250">
                <a:tc>
                  <a:txBody>
                    <a:bodyPr/>
                    <a:lstStyle/>
                    <a:p>
                      <a:r>
                        <a:rPr lang="en-GB" dirty="0"/>
                        <a:t>Total Direct Cost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2688971887"/>
                  </a:ext>
                </a:extLst>
              </a:tr>
              <a:tr h="395250">
                <a:tc>
                  <a:txBody>
                    <a:bodyPr/>
                    <a:lstStyle/>
                    <a:p>
                      <a:r>
                        <a:rPr lang="en-GB" dirty="0"/>
                        <a:t>Overheads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4215651945"/>
                  </a:ext>
                </a:extLst>
              </a:tr>
              <a:tr h="395250">
                <a:tc>
                  <a:txBody>
                    <a:bodyPr/>
                    <a:lstStyle/>
                    <a:p>
                      <a:r>
                        <a:rPr lang="en-GB" dirty="0"/>
                        <a:t>Total Unit Cost (£)</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1015350231"/>
                  </a:ext>
                </a:extLst>
              </a:tr>
            </a:tbl>
          </a:graphicData>
        </a:graphic>
      </p:graphicFrame>
    </p:spTree>
    <p:extLst>
      <p:ext uri="{BB962C8B-B14F-4D97-AF65-F5344CB8AC3E}">
        <p14:creationId xmlns:p14="http://schemas.microsoft.com/office/powerpoint/2010/main" val="894198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767559"/>
            <a:ext cx="11821064" cy="5917722"/>
          </a:xfrm>
        </p:spPr>
        <p:txBody>
          <a:bodyPr>
            <a:normAutofit/>
          </a:bodyPr>
          <a:lstStyle/>
          <a:p>
            <a:pPr marL="0" indent="0">
              <a:buNone/>
            </a:pPr>
            <a:r>
              <a:rPr lang="en-US" sz="1800" dirty="0">
                <a:solidFill>
                  <a:schemeClr val="bg1"/>
                </a:solidFill>
                <a:latin typeface="Montserrat" pitchFamily="2" charset="77"/>
              </a:rPr>
              <a:t>Pointy Ltd also have the following data that relates to making one unit of a type of product:</a:t>
            </a:r>
          </a:p>
          <a:p>
            <a:pPr marL="0" indent="0">
              <a:buNone/>
            </a:pPr>
            <a:r>
              <a:rPr lang="en-US" sz="1800" dirty="0">
                <a:solidFill>
                  <a:schemeClr val="bg1"/>
                </a:solidFill>
                <a:latin typeface="Montserrat" pitchFamily="2" charset="77"/>
              </a:rPr>
              <a:t>Material				0.5 kg at £8 per kg</a:t>
            </a:r>
          </a:p>
          <a:p>
            <a:pPr marL="0" indent="0">
              <a:buNone/>
            </a:pPr>
            <a:r>
              <a:rPr lang="en-US" sz="1800" dirty="0">
                <a:solidFill>
                  <a:schemeClr val="bg1"/>
                </a:solidFill>
                <a:latin typeface="Montserrat" pitchFamily="2" charset="77"/>
              </a:rPr>
              <a:t>Labour					30 minutes @ £18 per hour</a:t>
            </a:r>
          </a:p>
          <a:p>
            <a:pPr marL="0" indent="0">
              <a:buNone/>
            </a:pPr>
            <a:r>
              <a:rPr lang="en-US" sz="1800" dirty="0">
                <a:solidFill>
                  <a:schemeClr val="bg1"/>
                </a:solidFill>
                <a:latin typeface="Montserrat" pitchFamily="2" charset="77"/>
              </a:rPr>
              <a:t>Production Time (machine hours)	15 minutes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Complete the following table to calculate the total unit cost for each of the three overhead absorption rates you calculated in the previous task.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A57E0A28-05B6-90BB-B7C4-0B505898EB04}"/>
              </a:ext>
            </a:extLst>
          </p:cNvPr>
          <p:cNvGraphicFramePr>
            <a:graphicFrameLocks noGrp="1"/>
          </p:cNvGraphicFramePr>
          <p:nvPr>
            <p:extLst>
              <p:ext uri="{D42A27DB-BD31-4B8C-83A1-F6EECF244321}">
                <p14:modId xmlns:p14="http://schemas.microsoft.com/office/powerpoint/2010/main" val="292085870"/>
              </p:ext>
            </p:extLst>
          </p:nvPr>
        </p:nvGraphicFramePr>
        <p:xfrm>
          <a:off x="370936" y="3429000"/>
          <a:ext cx="11383993" cy="2371500"/>
        </p:xfrm>
        <a:graphic>
          <a:graphicData uri="http://schemas.openxmlformats.org/drawingml/2006/table">
            <a:tbl>
              <a:tblPr firstRow="1" bandRow="1">
                <a:tableStyleId>{21E4AEA4-8DFA-4A89-87EB-49C32662AFE0}</a:tableStyleId>
              </a:tblPr>
              <a:tblGrid>
                <a:gridCol w="2145382">
                  <a:extLst>
                    <a:ext uri="{9D8B030D-6E8A-4147-A177-3AD203B41FA5}">
                      <a16:colId xmlns:a16="http://schemas.microsoft.com/office/drawing/2014/main" val="3090755356"/>
                    </a:ext>
                  </a:extLst>
                </a:gridCol>
                <a:gridCol w="3055063">
                  <a:extLst>
                    <a:ext uri="{9D8B030D-6E8A-4147-A177-3AD203B41FA5}">
                      <a16:colId xmlns:a16="http://schemas.microsoft.com/office/drawing/2014/main" val="75642811"/>
                    </a:ext>
                  </a:extLst>
                </a:gridCol>
                <a:gridCol w="3067974">
                  <a:extLst>
                    <a:ext uri="{9D8B030D-6E8A-4147-A177-3AD203B41FA5}">
                      <a16:colId xmlns:a16="http://schemas.microsoft.com/office/drawing/2014/main" val="249581146"/>
                    </a:ext>
                  </a:extLst>
                </a:gridCol>
                <a:gridCol w="3115574">
                  <a:extLst>
                    <a:ext uri="{9D8B030D-6E8A-4147-A177-3AD203B41FA5}">
                      <a16:colId xmlns:a16="http://schemas.microsoft.com/office/drawing/2014/main" val="1801563527"/>
                    </a:ext>
                  </a:extLst>
                </a:gridCol>
              </a:tblGrid>
              <a:tr h="395250">
                <a:tc>
                  <a:txBody>
                    <a:bodyPr/>
                    <a:lstStyle/>
                    <a:p>
                      <a:r>
                        <a:rPr lang="en-GB" dirty="0"/>
                        <a:t>Cost</a:t>
                      </a:r>
                    </a:p>
                  </a:txBody>
                  <a:tcPr/>
                </a:tc>
                <a:tc>
                  <a:txBody>
                    <a:bodyPr/>
                    <a:lstStyle/>
                    <a:p>
                      <a:r>
                        <a:rPr lang="en-GB" dirty="0"/>
                        <a:t>Unit</a:t>
                      </a:r>
                    </a:p>
                  </a:txBody>
                  <a:tcPr/>
                </a:tc>
                <a:tc>
                  <a:txBody>
                    <a:bodyPr/>
                    <a:lstStyle/>
                    <a:p>
                      <a:r>
                        <a:rPr lang="en-GB" dirty="0"/>
                        <a:t>Labour Hour</a:t>
                      </a:r>
                    </a:p>
                  </a:txBody>
                  <a:tcPr/>
                </a:tc>
                <a:tc>
                  <a:txBody>
                    <a:bodyPr/>
                    <a:lstStyle/>
                    <a:p>
                      <a:r>
                        <a:rPr lang="en-GB" dirty="0"/>
                        <a:t>Machine Hour</a:t>
                      </a:r>
                    </a:p>
                  </a:txBody>
                  <a:tcPr/>
                </a:tc>
                <a:extLst>
                  <a:ext uri="{0D108BD9-81ED-4DB2-BD59-A6C34878D82A}">
                    <a16:rowId xmlns:a16="http://schemas.microsoft.com/office/drawing/2014/main" val="1841497973"/>
                  </a:ext>
                </a:extLst>
              </a:tr>
              <a:tr h="395250">
                <a:tc>
                  <a:txBody>
                    <a:bodyPr/>
                    <a:lstStyle/>
                    <a:p>
                      <a:r>
                        <a:rPr lang="en-GB" dirty="0"/>
                        <a:t>Materials (£)</a:t>
                      </a:r>
                    </a:p>
                  </a:txBody>
                  <a:tcPr/>
                </a:tc>
                <a:tc>
                  <a:txBody>
                    <a:bodyPr/>
                    <a:lstStyle/>
                    <a:p>
                      <a:r>
                        <a:rPr lang="en-GB" dirty="0">
                          <a:solidFill>
                            <a:schemeClr val="tx1"/>
                          </a:solidFill>
                        </a:rPr>
                        <a:t>4.00</a:t>
                      </a:r>
                    </a:p>
                  </a:txBody>
                  <a:tcPr/>
                </a:tc>
                <a:tc>
                  <a:txBody>
                    <a:bodyPr/>
                    <a:lstStyle/>
                    <a:p>
                      <a:r>
                        <a:rPr lang="en-GB" dirty="0">
                          <a:solidFill>
                            <a:schemeClr val="tx1"/>
                          </a:solidFill>
                        </a:rPr>
                        <a:t>4.00</a:t>
                      </a:r>
                    </a:p>
                  </a:txBody>
                  <a:tcPr/>
                </a:tc>
                <a:tc>
                  <a:txBody>
                    <a:bodyPr/>
                    <a:lstStyle/>
                    <a:p>
                      <a:r>
                        <a:rPr lang="en-GB" dirty="0">
                          <a:solidFill>
                            <a:schemeClr val="tx1"/>
                          </a:solidFill>
                        </a:rPr>
                        <a:t>4.00</a:t>
                      </a:r>
                    </a:p>
                  </a:txBody>
                  <a:tcPr/>
                </a:tc>
                <a:extLst>
                  <a:ext uri="{0D108BD9-81ED-4DB2-BD59-A6C34878D82A}">
                    <a16:rowId xmlns:a16="http://schemas.microsoft.com/office/drawing/2014/main" val="3007411410"/>
                  </a:ext>
                </a:extLst>
              </a:tr>
              <a:tr h="395250">
                <a:tc>
                  <a:txBody>
                    <a:bodyPr/>
                    <a:lstStyle/>
                    <a:p>
                      <a:r>
                        <a:rPr lang="en-GB" dirty="0"/>
                        <a:t>Labour (£)</a:t>
                      </a:r>
                    </a:p>
                  </a:txBody>
                  <a:tcPr/>
                </a:tc>
                <a:tc>
                  <a:txBody>
                    <a:bodyPr/>
                    <a:lstStyle/>
                    <a:p>
                      <a:r>
                        <a:rPr lang="en-GB" dirty="0">
                          <a:solidFill>
                            <a:schemeClr val="tx1"/>
                          </a:solidFill>
                        </a:rPr>
                        <a:t>4.50</a:t>
                      </a:r>
                    </a:p>
                  </a:txBody>
                  <a:tcPr/>
                </a:tc>
                <a:tc>
                  <a:txBody>
                    <a:bodyPr/>
                    <a:lstStyle/>
                    <a:p>
                      <a:r>
                        <a:rPr lang="en-GB" dirty="0">
                          <a:solidFill>
                            <a:schemeClr val="tx1"/>
                          </a:solidFill>
                        </a:rPr>
                        <a:t>4.50</a:t>
                      </a:r>
                    </a:p>
                  </a:txBody>
                  <a:tcPr/>
                </a:tc>
                <a:tc>
                  <a:txBody>
                    <a:bodyPr/>
                    <a:lstStyle/>
                    <a:p>
                      <a:r>
                        <a:rPr lang="en-GB" dirty="0">
                          <a:solidFill>
                            <a:schemeClr val="tx1"/>
                          </a:solidFill>
                        </a:rPr>
                        <a:t>4.50</a:t>
                      </a:r>
                    </a:p>
                  </a:txBody>
                  <a:tcPr/>
                </a:tc>
                <a:extLst>
                  <a:ext uri="{0D108BD9-81ED-4DB2-BD59-A6C34878D82A}">
                    <a16:rowId xmlns:a16="http://schemas.microsoft.com/office/drawing/2014/main" val="3092994856"/>
                  </a:ext>
                </a:extLst>
              </a:tr>
              <a:tr h="395250">
                <a:tc>
                  <a:txBody>
                    <a:bodyPr/>
                    <a:lstStyle/>
                    <a:p>
                      <a:r>
                        <a:rPr lang="en-GB" dirty="0"/>
                        <a:t>Total Direct Cost (£)</a:t>
                      </a:r>
                    </a:p>
                  </a:txBody>
                  <a:tcPr/>
                </a:tc>
                <a:tc>
                  <a:txBody>
                    <a:bodyPr/>
                    <a:lstStyle/>
                    <a:p>
                      <a:r>
                        <a:rPr lang="en-GB" dirty="0">
                          <a:solidFill>
                            <a:schemeClr val="tx1"/>
                          </a:solidFill>
                        </a:rPr>
                        <a:t>8.50</a:t>
                      </a:r>
                    </a:p>
                  </a:txBody>
                  <a:tcPr/>
                </a:tc>
                <a:tc>
                  <a:txBody>
                    <a:bodyPr/>
                    <a:lstStyle/>
                    <a:p>
                      <a:r>
                        <a:rPr lang="en-GB" dirty="0">
                          <a:solidFill>
                            <a:schemeClr val="tx1"/>
                          </a:solidFill>
                        </a:rPr>
                        <a:t>8.50</a:t>
                      </a:r>
                    </a:p>
                  </a:txBody>
                  <a:tcPr/>
                </a:tc>
                <a:tc>
                  <a:txBody>
                    <a:bodyPr/>
                    <a:lstStyle/>
                    <a:p>
                      <a:r>
                        <a:rPr lang="en-GB" dirty="0">
                          <a:solidFill>
                            <a:schemeClr val="tx1"/>
                          </a:solidFill>
                        </a:rPr>
                        <a:t>8.50</a:t>
                      </a:r>
                    </a:p>
                  </a:txBody>
                  <a:tcPr/>
                </a:tc>
                <a:extLst>
                  <a:ext uri="{0D108BD9-81ED-4DB2-BD59-A6C34878D82A}">
                    <a16:rowId xmlns:a16="http://schemas.microsoft.com/office/drawing/2014/main" val="2688971887"/>
                  </a:ext>
                </a:extLst>
              </a:tr>
              <a:tr h="395250">
                <a:tc>
                  <a:txBody>
                    <a:bodyPr/>
                    <a:lstStyle/>
                    <a:p>
                      <a:r>
                        <a:rPr lang="en-GB" dirty="0"/>
                        <a:t>Overheads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4215651945"/>
                  </a:ext>
                </a:extLst>
              </a:tr>
              <a:tr h="395250">
                <a:tc>
                  <a:txBody>
                    <a:bodyPr/>
                    <a:lstStyle/>
                    <a:p>
                      <a:r>
                        <a:rPr lang="en-GB" dirty="0"/>
                        <a:t>Total Unit Cost (£)</a:t>
                      </a: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tc>
                  <a:txBody>
                    <a:bodyPr/>
                    <a:lstStyle/>
                    <a:p>
                      <a:endParaRPr lang="en-GB" b="1" dirty="0">
                        <a:solidFill>
                          <a:srgbClr val="FF0000"/>
                        </a:solidFill>
                      </a:endParaRPr>
                    </a:p>
                  </a:txBody>
                  <a:tcPr/>
                </a:tc>
                <a:extLst>
                  <a:ext uri="{0D108BD9-81ED-4DB2-BD59-A6C34878D82A}">
                    <a16:rowId xmlns:a16="http://schemas.microsoft.com/office/drawing/2014/main" val="1015350231"/>
                  </a:ext>
                </a:extLst>
              </a:tr>
            </a:tbl>
          </a:graphicData>
        </a:graphic>
      </p:graphicFrame>
    </p:spTree>
    <p:extLst>
      <p:ext uri="{BB962C8B-B14F-4D97-AF65-F5344CB8AC3E}">
        <p14:creationId xmlns:p14="http://schemas.microsoft.com/office/powerpoint/2010/main" val="134315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6" name="Picture 5">
            <a:extLst>
              <a:ext uri="{FF2B5EF4-FFF2-40B4-BE49-F238E27FC236}">
                <a16:creationId xmlns:a16="http://schemas.microsoft.com/office/drawing/2014/main" id="{B58A12A2-D180-6ABC-749F-92192520A21B}"/>
              </a:ext>
            </a:extLst>
          </p:cNvPr>
          <p:cNvPicPr>
            <a:picLocks noChangeAspect="1"/>
          </p:cNvPicPr>
          <p:nvPr/>
        </p:nvPicPr>
        <p:blipFill>
          <a:blip r:embed="rId3"/>
          <a:stretch>
            <a:fillRect/>
          </a:stretch>
        </p:blipFill>
        <p:spPr>
          <a:xfrm>
            <a:off x="5787147" y="0"/>
            <a:ext cx="6667500" cy="5410200"/>
          </a:xfrm>
          <a:prstGeom prst="rect">
            <a:avLst/>
          </a:prstGeom>
        </p:spPr>
      </p:pic>
    </p:spTree>
    <p:extLst>
      <p:ext uri="{BB962C8B-B14F-4D97-AF65-F5344CB8AC3E}">
        <p14:creationId xmlns:p14="http://schemas.microsoft.com/office/powerpoint/2010/main" val="69010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18E72F-CDB7-B925-8085-6093EA9B9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6F3C1C-A1C3-6B8E-F7B9-3ADB824374F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EF28FD4B-D726-C6F7-200E-148F591520EF}"/>
              </a:ext>
            </a:extLst>
          </p:cNvPr>
          <p:cNvSpPr>
            <a:spLocks noGrp="1"/>
          </p:cNvSpPr>
          <p:nvPr>
            <p:ph idx="1"/>
          </p:nvPr>
        </p:nvSpPr>
        <p:spPr/>
        <p:txBody>
          <a:bodyPr>
            <a:normAutofit/>
          </a:bodyPr>
          <a:lstStyle/>
          <a:p>
            <a:r>
              <a:rPr lang="en-US" sz="1800" dirty="0">
                <a:solidFill>
                  <a:schemeClr val="bg1"/>
                </a:solidFill>
                <a:latin typeface="Montserrat" pitchFamily="2" charset="77"/>
              </a:rPr>
              <a:t>Inventory Valuation Methods</a:t>
            </a:r>
          </a:p>
          <a:p>
            <a:pPr lvl="1"/>
            <a:r>
              <a:rPr lang="en-US" sz="1400" dirty="0">
                <a:solidFill>
                  <a:schemeClr val="bg1"/>
                </a:solidFill>
                <a:latin typeface="Montserrat" pitchFamily="2" charset="77"/>
              </a:rPr>
              <a:t>FIFO</a:t>
            </a:r>
          </a:p>
          <a:p>
            <a:pPr lvl="1"/>
            <a:r>
              <a:rPr lang="en-US" sz="1400" dirty="0">
                <a:solidFill>
                  <a:schemeClr val="bg1"/>
                </a:solidFill>
                <a:latin typeface="Montserrat" pitchFamily="2" charset="77"/>
              </a:rPr>
              <a:t>LIFO</a:t>
            </a:r>
          </a:p>
          <a:p>
            <a:pPr lvl="1"/>
            <a:r>
              <a:rPr lang="en-US" sz="1400" dirty="0">
                <a:solidFill>
                  <a:schemeClr val="bg1"/>
                </a:solidFill>
                <a:latin typeface="Montserrat" pitchFamily="2" charset="77"/>
              </a:rPr>
              <a:t>AVCO</a:t>
            </a:r>
          </a:p>
          <a:p>
            <a:r>
              <a:rPr lang="en-US" sz="1800" dirty="0">
                <a:solidFill>
                  <a:schemeClr val="bg1"/>
                </a:solidFill>
                <a:latin typeface="Montserrat" pitchFamily="2" charset="77"/>
              </a:rPr>
              <a:t>Labour Costing</a:t>
            </a:r>
          </a:p>
          <a:p>
            <a:r>
              <a:rPr lang="en-US" sz="1800" dirty="0">
                <a:solidFill>
                  <a:schemeClr val="bg1"/>
                </a:solidFill>
                <a:latin typeface="Montserrat" pitchFamily="2" charset="77"/>
              </a:rPr>
              <a:t>Overhead and Absorption Costing</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4848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8549CA-37F5-17E7-6283-26A3F2C65C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A67C2-A7E9-E6D9-FFDD-B3CBEF8A68CE}"/>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FIFO</a:t>
            </a:r>
          </a:p>
        </p:txBody>
      </p:sp>
      <p:sp>
        <p:nvSpPr>
          <p:cNvPr id="3" name="Content Placeholder 2">
            <a:extLst>
              <a:ext uri="{FF2B5EF4-FFF2-40B4-BE49-F238E27FC236}">
                <a16:creationId xmlns:a16="http://schemas.microsoft.com/office/drawing/2014/main" id="{FCED1D41-98B2-8767-5E6F-530578B30E53}"/>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FIFO method.</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FFCF887-9FF4-37FD-476A-AA5332154412}"/>
              </a:ext>
            </a:extLst>
          </p:cNvPr>
          <p:cNvGraphicFramePr>
            <a:graphicFrameLocks noGrp="1"/>
          </p:cNvGraphicFramePr>
          <p:nvPr>
            <p:extLst>
              <p:ext uri="{D42A27DB-BD31-4B8C-83A1-F6EECF244321}">
                <p14:modId xmlns:p14="http://schemas.microsoft.com/office/powerpoint/2010/main" val="534923339"/>
              </p:ext>
            </p:extLst>
          </p:nvPr>
        </p:nvGraphicFramePr>
        <p:xfrm>
          <a:off x="362309" y="1526876"/>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endParaRPr lang="en-GB" sz="1600" dirty="0">
                        <a:solidFill>
                          <a:srgbClr val="FF0000"/>
                        </a:solidFill>
                      </a:endParaRPr>
                    </a:p>
                  </a:txBody>
                  <a:tcPr/>
                </a:tc>
                <a:tc>
                  <a:txBody>
                    <a:bodyPr/>
                    <a:lstStyle/>
                    <a:p>
                      <a:r>
                        <a:rPr lang="en-GB" sz="1600" dirty="0"/>
                        <a:t>40,800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11,000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t>5.20</a:t>
                      </a:r>
                    </a:p>
                  </a:txBody>
                  <a:tcPr/>
                </a:tc>
                <a:tc>
                  <a:txBody>
                    <a:bodyPr/>
                    <a:lstStyle/>
                    <a:p>
                      <a:endParaRPr lang="en-GB" sz="1600" dirty="0">
                        <a:solidFill>
                          <a:srgbClr val="FF0000"/>
                        </a:solidFill>
                      </a:endParaRPr>
                    </a:p>
                  </a:txBody>
                  <a:tcPr/>
                </a:tc>
                <a:tc>
                  <a:txBody>
                    <a:bodyPr/>
                    <a:lstStyle/>
                    <a:p>
                      <a:endParaRPr lang="en-GB" sz="1600"/>
                    </a:p>
                  </a:txBody>
                  <a:tcPr/>
                </a:tc>
                <a:tc>
                  <a:txBody>
                    <a:bodyPr/>
                    <a:lstStyle/>
                    <a:p>
                      <a:endParaRPr lang="en-GB" sz="1600" dirty="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endParaRPr lang="en-GB" sz="1600" dirty="0">
                        <a:solidFill>
                          <a:srgbClr val="FF0000"/>
                        </a:solidFill>
                      </a:endParaRPr>
                    </a:p>
                  </a:txBody>
                  <a:tcPr/>
                </a:tc>
                <a:tc>
                  <a:txBody>
                    <a:bodyPr/>
                    <a:lstStyle/>
                    <a:p>
                      <a:r>
                        <a:rPr lang="en-GB" sz="1600" dirty="0"/>
                        <a:t>26,250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411283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05A33A-20E6-B82A-B235-280E99EA63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E93D3-ED52-25AF-7468-47ED81DE7232}"/>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LIFO</a:t>
            </a:r>
          </a:p>
        </p:txBody>
      </p:sp>
      <p:sp>
        <p:nvSpPr>
          <p:cNvPr id="3" name="Content Placeholder 2">
            <a:extLst>
              <a:ext uri="{FF2B5EF4-FFF2-40B4-BE49-F238E27FC236}">
                <a16:creationId xmlns:a16="http://schemas.microsoft.com/office/drawing/2014/main" id="{DA1CC663-C2F3-86D7-FBDD-F295B870BE5C}"/>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LIFO method.</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E4BD9F7D-EB2A-B3B9-1A1F-1F18F8C49FE4}"/>
              </a:ext>
            </a:extLst>
          </p:cNvPr>
          <p:cNvGraphicFramePr>
            <a:graphicFrameLocks noGrp="1"/>
          </p:cNvGraphicFramePr>
          <p:nvPr>
            <p:extLst>
              <p:ext uri="{D42A27DB-BD31-4B8C-83A1-F6EECF244321}">
                <p14:modId xmlns:p14="http://schemas.microsoft.com/office/powerpoint/2010/main" val="1894819591"/>
              </p:ext>
            </p:extLst>
          </p:nvPr>
        </p:nvGraphicFramePr>
        <p:xfrm>
          <a:off x="362309" y="1526876"/>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r>
                        <a:rPr lang="en-GB" sz="1600" dirty="0">
                          <a:solidFill>
                            <a:schemeClr val="tx1"/>
                          </a:solidFill>
                        </a:rPr>
                        <a:t>5.10</a:t>
                      </a:r>
                    </a:p>
                  </a:txBody>
                  <a:tcPr/>
                </a:tc>
                <a:tc>
                  <a:txBody>
                    <a:bodyPr/>
                    <a:lstStyle/>
                    <a:p>
                      <a:r>
                        <a:rPr lang="en-GB" sz="1600" dirty="0">
                          <a:solidFill>
                            <a:schemeClr val="tx1"/>
                          </a:solidFill>
                        </a:rPr>
                        <a:t>40,800</a:t>
                      </a:r>
                    </a:p>
                  </a:txBody>
                  <a:tcPr/>
                </a:tc>
                <a:tc>
                  <a:txBody>
                    <a:bodyPr/>
                    <a:lstStyle/>
                    <a:p>
                      <a:endParaRPr lang="en-GB" sz="1600" dirty="0"/>
                    </a:p>
                  </a:txBody>
                  <a:tcPr/>
                </a:tc>
                <a:tc>
                  <a:txBody>
                    <a:bodyPr/>
                    <a:lstStyle/>
                    <a:p>
                      <a:endParaRPr lang="en-GB" sz="1600"/>
                    </a:p>
                  </a:txBody>
                  <a:tcPr/>
                </a:tc>
                <a:tc>
                  <a:txBody>
                    <a:bodyPr/>
                    <a:lstStyle/>
                    <a:p>
                      <a:endParaRPr lang="en-GB" sz="1600"/>
                    </a:p>
                  </a:txBody>
                  <a:tcPr/>
                </a:tc>
                <a:tc>
                  <a:txBody>
                    <a:bodyPr/>
                    <a:lstStyle/>
                    <a:p>
                      <a:r>
                        <a:rPr lang="en-GB" sz="1600" dirty="0">
                          <a:solidFill>
                            <a:schemeClr val="tx1"/>
                          </a:solidFill>
                        </a:rPr>
                        <a:t>18,000</a:t>
                      </a:r>
                    </a:p>
                  </a:txBody>
                  <a:tcPr/>
                </a:tc>
                <a:tc>
                  <a:txBody>
                    <a:bodyPr/>
                    <a:lstStyle/>
                    <a:p>
                      <a:r>
                        <a:rPr lang="en-GB" sz="16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solidFill>
                          <a:schemeClr val="tx1"/>
                        </a:solidFill>
                      </a:endParaRPr>
                    </a:p>
                  </a:txBody>
                  <a:tcPr/>
                </a:tc>
                <a:tc>
                  <a:txBody>
                    <a:bodyPr/>
                    <a:lstStyle/>
                    <a:p>
                      <a:endParaRPr lang="en-GB" sz="1600" dirty="0">
                        <a:solidFill>
                          <a:schemeClr val="tx1"/>
                        </a:solidFill>
                      </a:endParaRPr>
                    </a:p>
                  </a:txBody>
                  <a:tcPr/>
                </a:tc>
                <a:tc>
                  <a:txBody>
                    <a:bodyPr/>
                    <a:lstStyle/>
                    <a:p>
                      <a:r>
                        <a:rPr lang="en-GB" sz="1600" dirty="0"/>
                        <a:t>11,000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solidFill>
                            <a:schemeClr val="tx1"/>
                          </a:solidFill>
                        </a:rPr>
                        <a:t>5.20</a:t>
                      </a:r>
                    </a:p>
                  </a:txBody>
                  <a:tcPr/>
                </a:tc>
                <a:tc>
                  <a:txBody>
                    <a:bodyPr/>
                    <a:lstStyle/>
                    <a:p>
                      <a:r>
                        <a:rPr lang="en-GB" sz="1600" dirty="0">
                          <a:solidFill>
                            <a:schemeClr val="tx1"/>
                          </a:solidFill>
                        </a:rPr>
                        <a:t>46,800</a:t>
                      </a:r>
                    </a:p>
                  </a:txBody>
                  <a:tcPr/>
                </a:tc>
                <a:tc>
                  <a:txBody>
                    <a:bodyPr/>
                    <a:lstStyle/>
                    <a:p>
                      <a:endParaRPr lang="en-GB" sz="1600"/>
                    </a:p>
                  </a:txBody>
                  <a:tcPr/>
                </a:tc>
                <a:tc>
                  <a:txBody>
                    <a:bodyPr/>
                    <a:lstStyle/>
                    <a:p>
                      <a:endParaRPr lang="en-GB" sz="1600" dirty="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r>
                        <a:rPr lang="en-GB" sz="1600" dirty="0">
                          <a:solidFill>
                            <a:schemeClr val="tx1"/>
                          </a:solidFill>
                        </a:rPr>
                        <a:t>5.25</a:t>
                      </a:r>
                    </a:p>
                  </a:txBody>
                  <a:tcPr/>
                </a:tc>
                <a:tc>
                  <a:txBody>
                    <a:bodyPr/>
                    <a:lstStyle/>
                    <a:p>
                      <a:r>
                        <a:rPr lang="en-GB" sz="1600" dirty="0">
                          <a:solidFill>
                            <a:schemeClr val="tx1"/>
                          </a:solidFill>
                        </a:rPr>
                        <a:t>26,250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258000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7CB54C0-C63D-27FB-9671-41AA7C338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F73B1C-1934-F964-3ADB-9868E35567C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AVCO</a:t>
            </a:r>
          </a:p>
        </p:txBody>
      </p:sp>
      <p:sp>
        <p:nvSpPr>
          <p:cNvPr id="3" name="Content Placeholder 2">
            <a:extLst>
              <a:ext uri="{FF2B5EF4-FFF2-40B4-BE49-F238E27FC236}">
                <a16:creationId xmlns:a16="http://schemas.microsoft.com/office/drawing/2014/main" id="{7E8C9698-3143-1A6F-629F-3CC1CD8E9058}"/>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Complete the Inventory Record Card below using the AVCO method. Round total cost figures to the nearest whole number.</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C968799E-741D-6B36-AA0B-87EDCC968C72}"/>
              </a:ext>
            </a:extLst>
          </p:cNvPr>
          <p:cNvGraphicFramePr>
            <a:graphicFrameLocks noGrp="1"/>
          </p:cNvGraphicFramePr>
          <p:nvPr>
            <p:extLst>
              <p:ext uri="{D42A27DB-BD31-4B8C-83A1-F6EECF244321}">
                <p14:modId xmlns:p14="http://schemas.microsoft.com/office/powerpoint/2010/main" val="3237720875"/>
              </p:ext>
            </p:extLst>
          </p:nvPr>
        </p:nvGraphicFramePr>
        <p:xfrm>
          <a:off x="362309" y="1828800"/>
          <a:ext cx="11197089" cy="3675378"/>
        </p:xfrm>
        <a:graphic>
          <a:graphicData uri="http://schemas.openxmlformats.org/drawingml/2006/table">
            <a:tbl>
              <a:tblPr firstRow="1" bandRow="1">
                <a:tableStyleId>{5C22544A-7EE6-4342-B048-85BDC9FD1C3A}</a:tableStyleId>
              </a:tblPr>
              <a:tblGrid>
                <a:gridCol w="1244121">
                  <a:extLst>
                    <a:ext uri="{9D8B030D-6E8A-4147-A177-3AD203B41FA5}">
                      <a16:colId xmlns:a16="http://schemas.microsoft.com/office/drawing/2014/main" val="2416922296"/>
                    </a:ext>
                  </a:extLst>
                </a:gridCol>
                <a:gridCol w="1244121">
                  <a:extLst>
                    <a:ext uri="{9D8B030D-6E8A-4147-A177-3AD203B41FA5}">
                      <a16:colId xmlns:a16="http://schemas.microsoft.com/office/drawing/2014/main" val="2005247835"/>
                    </a:ext>
                  </a:extLst>
                </a:gridCol>
                <a:gridCol w="1244121">
                  <a:extLst>
                    <a:ext uri="{9D8B030D-6E8A-4147-A177-3AD203B41FA5}">
                      <a16:colId xmlns:a16="http://schemas.microsoft.com/office/drawing/2014/main" val="391958804"/>
                    </a:ext>
                  </a:extLst>
                </a:gridCol>
                <a:gridCol w="1244121">
                  <a:extLst>
                    <a:ext uri="{9D8B030D-6E8A-4147-A177-3AD203B41FA5}">
                      <a16:colId xmlns:a16="http://schemas.microsoft.com/office/drawing/2014/main" val="1928780745"/>
                    </a:ext>
                  </a:extLst>
                </a:gridCol>
                <a:gridCol w="1244121">
                  <a:extLst>
                    <a:ext uri="{9D8B030D-6E8A-4147-A177-3AD203B41FA5}">
                      <a16:colId xmlns:a16="http://schemas.microsoft.com/office/drawing/2014/main" val="1843061777"/>
                    </a:ext>
                  </a:extLst>
                </a:gridCol>
                <a:gridCol w="1244121">
                  <a:extLst>
                    <a:ext uri="{9D8B030D-6E8A-4147-A177-3AD203B41FA5}">
                      <a16:colId xmlns:a16="http://schemas.microsoft.com/office/drawing/2014/main" val="3559573779"/>
                    </a:ext>
                  </a:extLst>
                </a:gridCol>
                <a:gridCol w="1244121">
                  <a:extLst>
                    <a:ext uri="{9D8B030D-6E8A-4147-A177-3AD203B41FA5}">
                      <a16:colId xmlns:a16="http://schemas.microsoft.com/office/drawing/2014/main" val="1790659508"/>
                    </a:ext>
                  </a:extLst>
                </a:gridCol>
                <a:gridCol w="1244121">
                  <a:extLst>
                    <a:ext uri="{9D8B030D-6E8A-4147-A177-3AD203B41FA5}">
                      <a16:colId xmlns:a16="http://schemas.microsoft.com/office/drawing/2014/main" val="952019896"/>
                    </a:ext>
                  </a:extLst>
                </a:gridCol>
                <a:gridCol w="1244121">
                  <a:extLst>
                    <a:ext uri="{9D8B030D-6E8A-4147-A177-3AD203B41FA5}">
                      <a16:colId xmlns:a16="http://schemas.microsoft.com/office/drawing/2014/main" val="3203593339"/>
                    </a:ext>
                  </a:extLst>
                </a:gridCol>
              </a:tblGrid>
              <a:tr h="440139">
                <a:tc>
                  <a:txBody>
                    <a:bodyPr/>
                    <a:lstStyle/>
                    <a:p>
                      <a:endParaRPr lang="en-GB" dirty="0"/>
                    </a:p>
                  </a:txBody>
                  <a:tcPr/>
                </a:tc>
                <a:tc gridSpan="3">
                  <a:txBody>
                    <a:bodyPr/>
                    <a:lstStyle/>
                    <a:p>
                      <a:pPr algn="ctr"/>
                      <a:r>
                        <a:rPr lang="en-GB" dirty="0"/>
                        <a:t>Receipts</a:t>
                      </a:r>
                    </a:p>
                  </a:txBody>
                  <a:tcPr/>
                </a:tc>
                <a:tc hMerge="1">
                  <a:txBody>
                    <a:bodyPr/>
                    <a:lstStyle/>
                    <a:p>
                      <a:endParaRPr lang="en-GB" dirty="0"/>
                    </a:p>
                  </a:txBody>
                  <a:tcPr/>
                </a:tc>
                <a:tc hMerge="1">
                  <a:txBody>
                    <a:bodyPr/>
                    <a:lstStyle/>
                    <a:p>
                      <a:endParaRPr lang="en-GB" dirty="0"/>
                    </a:p>
                  </a:txBody>
                  <a:tcPr/>
                </a:tc>
                <a:tc gridSpan="3">
                  <a:txBody>
                    <a:bodyPr/>
                    <a:lstStyle/>
                    <a:p>
                      <a:pPr algn="ctr"/>
                      <a:r>
                        <a:rPr lang="en-GB" dirty="0"/>
                        <a:t>Issues</a:t>
                      </a:r>
                    </a:p>
                  </a:txBody>
                  <a:tcPr/>
                </a:tc>
                <a:tc hMerge="1">
                  <a:txBody>
                    <a:bodyPr/>
                    <a:lstStyle/>
                    <a:p>
                      <a:endParaRPr lang="en-GB" dirty="0"/>
                    </a:p>
                  </a:txBody>
                  <a:tcPr/>
                </a:tc>
                <a:tc hMerge="1">
                  <a:txBody>
                    <a:bodyPr/>
                    <a:lstStyle/>
                    <a:p>
                      <a:endParaRPr lang="en-GB" dirty="0"/>
                    </a:p>
                  </a:txBody>
                  <a:tcPr/>
                </a:tc>
                <a:tc gridSpan="2">
                  <a:txBody>
                    <a:bodyPr/>
                    <a:lstStyle/>
                    <a:p>
                      <a:pPr algn="ctr"/>
                      <a:r>
                        <a:rPr lang="en-GB" dirty="0"/>
                        <a:t>Balance</a:t>
                      </a:r>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600" b="1" dirty="0"/>
                        <a:t>Date</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Cost per kg (£)</a:t>
                      </a:r>
                    </a:p>
                  </a:txBody>
                  <a:tcPr/>
                </a:tc>
                <a:tc>
                  <a:txBody>
                    <a:bodyPr/>
                    <a:lstStyle/>
                    <a:p>
                      <a:r>
                        <a:rPr lang="en-GB" sz="1600" b="1" dirty="0"/>
                        <a:t>Total Cost (£)</a:t>
                      </a:r>
                    </a:p>
                  </a:txBody>
                  <a:tcPr/>
                </a:tc>
                <a:tc>
                  <a:txBody>
                    <a:bodyPr/>
                    <a:lstStyle/>
                    <a:p>
                      <a:r>
                        <a:rPr lang="en-GB" sz="1600" b="1" dirty="0"/>
                        <a:t>Quantity (kg)</a:t>
                      </a:r>
                    </a:p>
                  </a:txBody>
                  <a:tcPr/>
                </a:tc>
                <a:tc>
                  <a:txBody>
                    <a:bodyPr/>
                    <a:lstStyle/>
                    <a:p>
                      <a:r>
                        <a:rPr lang="en-GB" sz="1600" b="1" dirty="0"/>
                        <a:t>Total Cost (£)</a:t>
                      </a:r>
                    </a:p>
                  </a:txBody>
                  <a:tcPr/>
                </a:tc>
                <a:extLst>
                  <a:ext uri="{0D108BD9-81ED-4DB2-BD59-A6C34878D82A}">
                    <a16:rowId xmlns:a16="http://schemas.microsoft.com/office/drawing/2014/main" val="1622675591"/>
                  </a:ext>
                </a:extLst>
              </a:tr>
              <a:tr h="440139">
                <a:tc>
                  <a:txBody>
                    <a:bodyPr/>
                    <a:lstStyle/>
                    <a:p>
                      <a:r>
                        <a:rPr lang="en-GB" sz="1600" dirty="0"/>
                        <a:t>01/01/2026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10,000</a:t>
                      </a:r>
                    </a:p>
                  </a:txBody>
                  <a:tcPr/>
                </a:tc>
                <a:tc>
                  <a:txBody>
                    <a:bodyPr/>
                    <a:lstStyle/>
                    <a:p>
                      <a:r>
                        <a:rPr lang="en-GB" sz="1600" dirty="0"/>
                        <a:t>50,000</a:t>
                      </a:r>
                    </a:p>
                  </a:txBody>
                  <a:tcPr/>
                </a:tc>
                <a:extLst>
                  <a:ext uri="{0D108BD9-81ED-4DB2-BD59-A6C34878D82A}">
                    <a16:rowId xmlns:a16="http://schemas.microsoft.com/office/drawing/2014/main" val="203276186"/>
                  </a:ext>
                </a:extLst>
              </a:tr>
              <a:tr h="440139">
                <a:tc>
                  <a:txBody>
                    <a:bodyPr/>
                    <a:lstStyle/>
                    <a:p>
                      <a:r>
                        <a:rPr lang="en-GB" sz="1600" dirty="0"/>
                        <a:t>08/01/2026</a:t>
                      </a:r>
                    </a:p>
                  </a:txBody>
                  <a:tcPr/>
                </a:tc>
                <a:tc>
                  <a:txBody>
                    <a:bodyPr/>
                    <a:lstStyle/>
                    <a:p>
                      <a:r>
                        <a:rPr lang="en-GB" sz="1600" dirty="0"/>
                        <a:t>8,000</a:t>
                      </a:r>
                    </a:p>
                  </a:txBody>
                  <a:tcPr/>
                </a:tc>
                <a:tc>
                  <a:txBody>
                    <a:bodyPr/>
                    <a:lstStyle/>
                    <a:p>
                      <a:r>
                        <a:rPr lang="en-GB" sz="1600" dirty="0">
                          <a:solidFill>
                            <a:schemeClr val="tx1"/>
                          </a:solidFill>
                        </a:rPr>
                        <a:t>5.10</a:t>
                      </a:r>
                    </a:p>
                  </a:txBody>
                  <a:tcPr/>
                </a:tc>
                <a:tc>
                  <a:txBody>
                    <a:bodyPr/>
                    <a:lstStyle/>
                    <a:p>
                      <a:r>
                        <a:rPr lang="en-GB" sz="1600" dirty="0">
                          <a:solidFill>
                            <a:schemeClr val="tx1"/>
                          </a:solidFill>
                        </a:rPr>
                        <a:t>40,800</a:t>
                      </a:r>
                    </a:p>
                  </a:txBody>
                  <a:tcPr/>
                </a:tc>
                <a:tc>
                  <a:txBody>
                    <a:bodyPr/>
                    <a:lstStyle/>
                    <a:p>
                      <a:endParaRPr lang="en-GB" sz="1600" dirty="0"/>
                    </a:p>
                  </a:txBody>
                  <a:tcPr/>
                </a:tc>
                <a:tc>
                  <a:txBody>
                    <a:bodyPr/>
                    <a:lstStyle/>
                    <a:p>
                      <a:endParaRPr lang="en-GB" sz="1600"/>
                    </a:p>
                  </a:txBody>
                  <a:tcPr/>
                </a:tc>
                <a:tc>
                  <a:txBody>
                    <a:bodyPr/>
                    <a:lstStyle/>
                    <a:p>
                      <a:endParaRPr lang="en-GB" sz="1600"/>
                    </a:p>
                  </a:txBody>
                  <a:tcPr/>
                </a:tc>
                <a:tc>
                  <a:txBody>
                    <a:bodyPr/>
                    <a:lstStyle/>
                    <a:p>
                      <a:r>
                        <a:rPr lang="en-GB" sz="1600" dirty="0">
                          <a:solidFill>
                            <a:schemeClr val="tx1"/>
                          </a:solidFill>
                        </a:rPr>
                        <a:t>18,000</a:t>
                      </a:r>
                    </a:p>
                  </a:txBody>
                  <a:tcPr/>
                </a:tc>
                <a:tc>
                  <a:txBody>
                    <a:bodyPr/>
                    <a:lstStyle/>
                    <a:p>
                      <a:r>
                        <a:rPr lang="en-GB" sz="16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600" dirty="0"/>
                        <a:t>11/01/2026</a:t>
                      </a:r>
                    </a:p>
                  </a:txBody>
                  <a:tcPr/>
                </a:tc>
                <a:tc>
                  <a:txBody>
                    <a:bodyPr/>
                    <a:lstStyle/>
                    <a:p>
                      <a:endParaRPr lang="en-GB" sz="1600" dirty="0"/>
                    </a:p>
                  </a:txBody>
                  <a:tcPr/>
                </a:tc>
                <a:tc>
                  <a:txBody>
                    <a:bodyPr/>
                    <a:lstStyle/>
                    <a:p>
                      <a:endParaRPr lang="en-GB" sz="1600" dirty="0">
                        <a:solidFill>
                          <a:schemeClr val="tx1"/>
                        </a:solidFill>
                      </a:endParaRPr>
                    </a:p>
                  </a:txBody>
                  <a:tcPr/>
                </a:tc>
                <a:tc>
                  <a:txBody>
                    <a:bodyPr/>
                    <a:lstStyle/>
                    <a:p>
                      <a:endParaRPr lang="en-GB" sz="1600" dirty="0">
                        <a:solidFill>
                          <a:schemeClr val="tx1"/>
                        </a:solidFill>
                      </a:endParaRPr>
                    </a:p>
                  </a:txBody>
                  <a:tcPr/>
                </a:tc>
                <a:tc>
                  <a:txBody>
                    <a:bodyPr/>
                    <a:lstStyle/>
                    <a:p>
                      <a:r>
                        <a:rPr lang="en-GB" sz="1600" dirty="0"/>
                        <a:t>11,000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2209713376"/>
                  </a:ext>
                </a:extLst>
              </a:tr>
              <a:tr h="440139">
                <a:tc>
                  <a:txBody>
                    <a:bodyPr/>
                    <a:lstStyle/>
                    <a:p>
                      <a:r>
                        <a:rPr lang="en-GB" sz="1600" dirty="0"/>
                        <a:t>15/01/2026</a:t>
                      </a:r>
                    </a:p>
                  </a:txBody>
                  <a:tcPr/>
                </a:tc>
                <a:tc>
                  <a:txBody>
                    <a:bodyPr/>
                    <a:lstStyle/>
                    <a:p>
                      <a:r>
                        <a:rPr lang="en-GB" sz="1600" dirty="0"/>
                        <a:t>9,000</a:t>
                      </a:r>
                    </a:p>
                  </a:txBody>
                  <a:tcPr/>
                </a:tc>
                <a:tc>
                  <a:txBody>
                    <a:bodyPr/>
                    <a:lstStyle/>
                    <a:p>
                      <a:r>
                        <a:rPr lang="en-GB" sz="1600" dirty="0">
                          <a:solidFill>
                            <a:schemeClr val="tx1"/>
                          </a:solidFill>
                        </a:rPr>
                        <a:t>5.20</a:t>
                      </a:r>
                    </a:p>
                  </a:txBody>
                  <a:tcPr/>
                </a:tc>
                <a:tc>
                  <a:txBody>
                    <a:bodyPr/>
                    <a:lstStyle/>
                    <a:p>
                      <a:r>
                        <a:rPr lang="en-GB" sz="1600" dirty="0">
                          <a:solidFill>
                            <a:schemeClr val="tx1"/>
                          </a:solidFill>
                        </a:rPr>
                        <a:t>46,800</a:t>
                      </a:r>
                    </a:p>
                  </a:txBody>
                  <a:tcPr/>
                </a:tc>
                <a:tc>
                  <a:txBody>
                    <a:bodyPr/>
                    <a:lstStyle/>
                    <a:p>
                      <a:endParaRPr lang="en-GB" sz="1600"/>
                    </a:p>
                  </a:txBody>
                  <a:tcPr/>
                </a:tc>
                <a:tc>
                  <a:txBody>
                    <a:bodyPr/>
                    <a:lstStyle/>
                    <a:p>
                      <a:endParaRPr lang="en-GB" sz="1600"/>
                    </a:p>
                  </a:txBody>
                  <a:tcPr/>
                </a:tc>
                <a:tc>
                  <a:txBody>
                    <a:bodyPr/>
                    <a:lstStyle/>
                    <a:p>
                      <a:endParaRPr lang="en-GB" sz="1600" dirty="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4132865000"/>
                  </a:ext>
                </a:extLst>
              </a:tr>
              <a:tr h="440139">
                <a:tc>
                  <a:txBody>
                    <a:bodyPr/>
                    <a:lstStyle/>
                    <a:p>
                      <a:r>
                        <a:rPr lang="en-GB" sz="1600" dirty="0"/>
                        <a:t>22/01/2026</a:t>
                      </a:r>
                    </a:p>
                  </a:txBody>
                  <a:tcPr/>
                </a:tc>
                <a:tc>
                  <a:txBody>
                    <a:bodyPr/>
                    <a:lstStyle/>
                    <a:p>
                      <a:r>
                        <a:rPr lang="en-GB" sz="1600" dirty="0"/>
                        <a:t>5,000</a:t>
                      </a:r>
                    </a:p>
                  </a:txBody>
                  <a:tcPr/>
                </a:tc>
                <a:tc>
                  <a:txBody>
                    <a:bodyPr/>
                    <a:lstStyle/>
                    <a:p>
                      <a:r>
                        <a:rPr lang="en-GB" sz="1600" dirty="0">
                          <a:solidFill>
                            <a:schemeClr val="tx1"/>
                          </a:solidFill>
                        </a:rPr>
                        <a:t>5.25</a:t>
                      </a:r>
                    </a:p>
                  </a:txBody>
                  <a:tcPr/>
                </a:tc>
                <a:tc>
                  <a:txBody>
                    <a:bodyPr/>
                    <a:lstStyle/>
                    <a:p>
                      <a:r>
                        <a:rPr lang="en-GB" sz="1600" dirty="0">
                          <a:solidFill>
                            <a:schemeClr val="tx1"/>
                          </a:solidFill>
                        </a:rPr>
                        <a:t>26,250</a:t>
                      </a:r>
                    </a:p>
                  </a:txBody>
                  <a:tcPr/>
                </a:tc>
                <a:tc>
                  <a:txBody>
                    <a:bodyPr/>
                    <a:lstStyle/>
                    <a:p>
                      <a:endParaRPr lang="en-GB" sz="1600"/>
                    </a:p>
                  </a:txBody>
                  <a:tcPr/>
                </a:tc>
                <a:tc>
                  <a:txBody>
                    <a:bodyPr/>
                    <a:lstStyle/>
                    <a:p>
                      <a:endParaRPr lang="en-GB" sz="1600"/>
                    </a:p>
                  </a:txBody>
                  <a:tcPr/>
                </a:tc>
                <a:tc>
                  <a:txBody>
                    <a:bodyPr/>
                    <a:lstStyle/>
                    <a:p>
                      <a:endParaRPr lang="en-GB" sz="1600"/>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518771498"/>
                  </a:ext>
                </a:extLst>
              </a:tr>
              <a:tr h="440139">
                <a:tc>
                  <a:txBody>
                    <a:bodyPr/>
                    <a:lstStyle/>
                    <a:p>
                      <a:r>
                        <a:rPr lang="en-GB" sz="1600" dirty="0"/>
                        <a:t>24/01/2026</a:t>
                      </a:r>
                    </a:p>
                  </a:txBody>
                  <a:tcPr/>
                </a:tc>
                <a:tc>
                  <a:txBody>
                    <a:bodyPr/>
                    <a:lstStyle/>
                    <a:p>
                      <a:endParaRPr lang="en-GB" sz="1600" dirty="0"/>
                    </a:p>
                  </a:txBody>
                  <a:tcPr/>
                </a:tc>
                <a:tc>
                  <a:txBody>
                    <a:bodyPr/>
                    <a:lstStyle/>
                    <a:p>
                      <a:endParaRPr lang="en-GB" sz="1600" dirty="0"/>
                    </a:p>
                  </a:txBody>
                  <a:tcPr/>
                </a:tc>
                <a:tc>
                  <a:txBody>
                    <a:bodyPr/>
                    <a:lstStyle/>
                    <a:p>
                      <a:endParaRPr lang="en-GB" sz="1600" dirty="0"/>
                    </a:p>
                  </a:txBody>
                  <a:tcPr/>
                </a:tc>
                <a:tc>
                  <a:txBody>
                    <a:bodyPr/>
                    <a:lstStyle/>
                    <a:p>
                      <a:r>
                        <a:rPr lang="en-GB" sz="1600" dirty="0"/>
                        <a:t>15,000</a:t>
                      </a: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tc>
                  <a:txBody>
                    <a:bodyPr/>
                    <a:lstStyle/>
                    <a:p>
                      <a:endParaRPr lang="en-GB" sz="1600" dirty="0">
                        <a:solidFill>
                          <a:srgbClr val="FF0000"/>
                        </a:solidFill>
                      </a:endParaRP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185143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45D968-DD65-42C0-2FE1-8432AB0DD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601C6-A16D-4014-B35D-7990861DBC7E}"/>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Inventory Valuation Methods – Analysis</a:t>
            </a:r>
          </a:p>
        </p:txBody>
      </p:sp>
      <p:sp>
        <p:nvSpPr>
          <p:cNvPr id="3" name="Content Placeholder 2">
            <a:extLst>
              <a:ext uri="{FF2B5EF4-FFF2-40B4-BE49-F238E27FC236}">
                <a16:creationId xmlns:a16="http://schemas.microsoft.com/office/drawing/2014/main" id="{EA126E9C-394D-0027-9688-C1D44F4FAAB1}"/>
              </a:ext>
            </a:extLst>
          </p:cNvPr>
          <p:cNvSpPr>
            <a:spLocks noGrp="1"/>
          </p:cNvSpPr>
          <p:nvPr>
            <p:ph idx="1"/>
          </p:nvPr>
        </p:nvSpPr>
        <p:spPr>
          <a:xfrm>
            <a:off x="838200" y="1126884"/>
            <a:ext cx="10721198" cy="5567214"/>
          </a:xfrm>
        </p:spPr>
        <p:txBody>
          <a:bodyPr>
            <a:normAutofit/>
          </a:bodyPr>
          <a:lstStyle/>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BAF0E853-A259-7FDD-57AC-5A49CC5F5827}"/>
              </a:ext>
            </a:extLst>
          </p:cNvPr>
          <p:cNvGraphicFramePr>
            <a:graphicFrameLocks noGrp="1"/>
          </p:cNvGraphicFramePr>
          <p:nvPr>
            <p:extLst>
              <p:ext uri="{D42A27DB-BD31-4B8C-83A1-F6EECF244321}">
                <p14:modId xmlns:p14="http://schemas.microsoft.com/office/powerpoint/2010/main" val="2547137027"/>
              </p:ext>
            </p:extLst>
          </p:nvPr>
        </p:nvGraphicFramePr>
        <p:xfrm>
          <a:off x="370926" y="1466491"/>
          <a:ext cx="3787000" cy="3675378"/>
        </p:xfrm>
        <a:graphic>
          <a:graphicData uri="http://schemas.openxmlformats.org/drawingml/2006/table">
            <a:tbl>
              <a:tblPr firstRow="1" bandRow="1">
                <a:tableStyleId>{00A15C55-8517-42AA-B614-E9B94910E393}</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FIFO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5.01</a:t>
                      </a:r>
                    </a:p>
                  </a:txBody>
                  <a:tcPr/>
                </a:tc>
                <a:tc>
                  <a:txBody>
                    <a:bodyPr/>
                    <a:lstStyle/>
                    <a:p>
                      <a:r>
                        <a:rPr lang="en-GB" sz="1200" dirty="0">
                          <a:solidFill>
                            <a:srgbClr val="FF0000"/>
                          </a:solidFill>
                        </a:rPr>
                        <a:t>55,100</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35,700</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82,500</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108,750</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5.15</a:t>
                      </a:r>
                    </a:p>
                  </a:txBody>
                  <a:tcPr/>
                </a:tc>
                <a:tc>
                  <a:txBody>
                    <a:bodyPr/>
                    <a:lstStyle/>
                    <a:p>
                      <a:r>
                        <a:rPr lang="en-GB" sz="1200" dirty="0">
                          <a:solidFill>
                            <a:srgbClr val="FF0000"/>
                          </a:solidFill>
                        </a:rPr>
                        <a:t>77,300</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31,450</a:t>
                      </a:r>
                    </a:p>
                  </a:txBody>
                  <a:tcPr/>
                </a:tc>
                <a:extLst>
                  <a:ext uri="{0D108BD9-81ED-4DB2-BD59-A6C34878D82A}">
                    <a16:rowId xmlns:a16="http://schemas.microsoft.com/office/drawing/2014/main" val="1636673890"/>
                  </a:ext>
                </a:extLst>
              </a:tr>
            </a:tbl>
          </a:graphicData>
        </a:graphic>
      </p:graphicFrame>
      <p:graphicFrame>
        <p:nvGraphicFramePr>
          <p:cNvPr id="7" name="Table 6">
            <a:extLst>
              <a:ext uri="{FF2B5EF4-FFF2-40B4-BE49-F238E27FC236}">
                <a16:creationId xmlns:a16="http://schemas.microsoft.com/office/drawing/2014/main" id="{EA1DC1AB-1B79-01DB-91A8-AF388F030137}"/>
              </a:ext>
            </a:extLst>
          </p:cNvPr>
          <p:cNvGraphicFramePr>
            <a:graphicFrameLocks noGrp="1"/>
          </p:cNvGraphicFramePr>
          <p:nvPr>
            <p:extLst>
              <p:ext uri="{D42A27DB-BD31-4B8C-83A1-F6EECF244321}">
                <p14:modId xmlns:p14="http://schemas.microsoft.com/office/powerpoint/2010/main" val="2015579110"/>
              </p:ext>
            </p:extLst>
          </p:nvPr>
        </p:nvGraphicFramePr>
        <p:xfrm>
          <a:off x="4157926" y="1466491"/>
          <a:ext cx="3787000" cy="3675378"/>
        </p:xfrm>
        <a:graphic>
          <a:graphicData uri="http://schemas.openxmlformats.org/drawingml/2006/table">
            <a:tbl>
              <a:tblPr firstRow="1" bandRow="1">
                <a:tableStyleId>{5C22544A-7EE6-4342-B048-85BDC9FD1C3A}</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AVCO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dirty="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5.04</a:t>
                      </a:r>
                    </a:p>
                  </a:txBody>
                  <a:tcPr/>
                </a:tc>
                <a:tc>
                  <a:txBody>
                    <a:bodyPr/>
                    <a:lstStyle/>
                    <a:p>
                      <a:r>
                        <a:rPr lang="en-GB" sz="1200" dirty="0">
                          <a:solidFill>
                            <a:srgbClr val="FF0000"/>
                          </a:solidFill>
                        </a:rPr>
                        <a:t>55,489</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35,311</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82,111</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108,361</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5.16</a:t>
                      </a:r>
                    </a:p>
                  </a:txBody>
                  <a:tcPr/>
                </a:tc>
                <a:tc>
                  <a:txBody>
                    <a:bodyPr/>
                    <a:lstStyle/>
                    <a:p>
                      <a:r>
                        <a:rPr lang="en-GB" sz="1200" dirty="0">
                          <a:solidFill>
                            <a:srgbClr val="FF0000"/>
                          </a:solidFill>
                        </a:rPr>
                        <a:t>77,401</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30,960</a:t>
                      </a:r>
                    </a:p>
                  </a:txBody>
                  <a:tcPr/>
                </a:tc>
                <a:extLst>
                  <a:ext uri="{0D108BD9-81ED-4DB2-BD59-A6C34878D82A}">
                    <a16:rowId xmlns:a16="http://schemas.microsoft.com/office/drawing/2014/main" val="1636673890"/>
                  </a:ext>
                </a:extLst>
              </a:tr>
            </a:tbl>
          </a:graphicData>
        </a:graphic>
      </p:graphicFrame>
      <p:graphicFrame>
        <p:nvGraphicFramePr>
          <p:cNvPr id="8" name="Table 7">
            <a:extLst>
              <a:ext uri="{FF2B5EF4-FFF2-40B4-BE49-F238E27FC236}">
                <a16:creationId xmlns:a16="http://schemas.microsoft.com/office/drawing/2014/main" id="{CC8FCA97-71D5-ADA9-DB5B-F273985A609C}"/>
              </a:ext>
            </a:extLst>
          </p:cNvPr>
          <p:cNvGraphicFramePr>
            <a:graphicFrameLocks noGrp="1"/>
          </p:cNvGraphicFramePr>
          <p:nvPr>
            <p:extLst>
              <p:ext uri="{D42A27DB-BD31-4B8C-83A1-F6EECF244321}">
                <p14:modId xmlns:p14="http://schemas.microsoft.com/office/powerpoint/2010/main" val="424269318"/>
              </p:ext>
            </p:extLst>
          </p:nvPr>
        </p:nvGraphicFramePr>
        <p:xfrm>
          <a:off x="7944926" y="1466491"/>
          <a:ext cx="3787000" cy="3675378"/>
        </p:xfrm>
        <a:graphic>
          <a:graphicData uri="http://schemas.openxmlformats.org/drawingml/2006/table">
            <a:tbl>
              <a:tblPr firstRow="1" bandRow="1">
                <a:tableStyleId>{93296810-A885-4BE3-A3E7-6D5BEEA58F35}</a:tableStyleId>
              </a:tblPr>
              <a:tblGrid>
                <a:gridCol w="757400">
                  <a:extLst>
                    <a:ext uri="{9D8B030D-6E8A-4147-A177-3AD203B41FA5}">
                      <a16:colId xmlns:a16="http://schemas.microsoft.com/office/drawing/2014/main" val="1843061777"/>
                    </a:ext>
                  </a:extLst>
                </a:gridCol>
                <a:gridCol w="757400">
                  <a:extLst>
                    <a:ext uri="{9D8B030D-6E8A-4147-A177-3AD203B41FA5}">
                      <a16:colId xmlns:a16="http://schemas.microsoft.com/office/drawing/2014/main" val="3559573779"/>
                    </a:ext>
                  </a:extLst>
                </a:gridCol>
                <a:gridCol w="757400">
                  <a:extLst>
                    <a:ext uri="{9D8B030D-6E8A-4147-A177-3AD203B41FA5}">
                      <a16:colId xmlns:a16="http://schemas.microsoft.com/office/drawing/2014/main" val="1790659508"/>
                    </a:ext>
                  </a:extLst>
                </a:gridCol>
                <a:gridCol w="757400">
                  <a:extLst>
                    <a:ext uri="{9D8B030D-6E8A-4147-A177-3AD203B41FA5}">
                      <a16:colId xmlns:a16="http://schemas.microsoft.com/office/drawing/2014/main" val="952019896"/>
                    </a:ext>
                  </a:extLst>
                </a:gridCol>
                <a:gridCol w="757400">
                  <a:extLst>
                    <a:ext uri="{9D8B030D-6E8A-4147-A177-3AD203B41FA5}">
                      <a16:colId xmlns:a16="http://schemas.microsoft.com/office/drawing/2014/main" val="3203593339"/>
                    </a:ext>
                  </a:extLst>
                </a:gridCol>
              </a:tblGrid>
              <a:tr h="440139">
                <a:tc gridSpan="5">
                  <a:txBody>
                    <a:bodyPr/>
                    <a:lstStyle/>
                    <a:p>
                      <a:pPr algn="ctr"/>
                      <a:r>
                        <a:rPr lang="en-GB" sz="1800" dirty="0"/>
                        <a:t>LIFO</a:t>
                      </a:r>
                    </a:p>
                  </a:txBody>
                  <a:tcPr/>
                </a:tc>
                <a:tc hMerge="1">
                  <a:txBody>
                    <a:bodyPr/>
                    <a:lstStyle/>
                    <a:p>
                      <a:endParaRPr lang="en-GB" dirty="0"/>
                    </a:p>
                  </a:txBody>
                  <a:tcPr/>
                </a:tc>
                <a:tc hMerge="1">
                  <a:txBody>
                    <a:bodyPr/>
                    <a:lstStyle/>
                    <a:p>
                      <a:endParaRPr lang="en-GB" dirty="0"/>
                    </a:p>
                  </a:txBody>
                  <a:tcPr/>
                </a:tc>
                <a:tc hMerge="1">
                  <a:txBody>
                    <a:bodyPr/>
                    <a:lstStyle/>
                    <a:p>
                      <a:endParaRPr dirty="0"/>
                    </a:p>
                  </a:txBody>
                  <a:tcPr/>
                </a:tc>
                <a:tc hMerge="1">
                  <a:txBody>
                    <a:bodyPr/>
                    <a:lstStyle/>
                    <a:p>
                      <a:endParaRPr lang="en-GB" dirty="0"/>
                    </a:p>
                  </a:txBody>
                  <a:tcPr/>
                </a:tc>
                <a:extLst>
                  <a:ext uri="{0D108BD9-81ED-4DB2-BD59-A6C34878D82A}">
                    <a16:rowId xmlns:a16="http://schemas.microsoft.com/office/drawing/2014/main" val="3157288853"/>
                  </a:ext>
                </a:extLst>
              </a:tr>
              <a:tr h="594405">
                <a:tc>
                  <a:txBody>
                    <a:bodyPr/>
                    <a:lstStyle/>
                    <a:p>
                      <a:r>
                        <a:rPr lang="en-GB" sz="1200" b="1" dirty="0"/>
                        <a:t>Quantity (kg)</a:t>
                      </a:r>
                    </a:p>
                  </a:txBody>
                  <a:tcPr/>
                </a:tc>
                <a:tc>
                  <a:txBody>
                    <a:bodyPr/>
                    <a:lstStyle/>
                    <a:p>
                      <a:r>
                        <a:rPr lang="en-GB" sz="1200" b="1" dirty="0"/>
                        <a:t>Cost per kg (£)</a:t>
                      </a:r>
                    </a:p>
                  </a:txBody>
                  <a:tcPr/>
                </a:tc>
                <a:tc>
                  <a:txBody>
                    <a:bodyPr/>
                    <a:lstStyle/>
                    <a:p>
                      <a:r>
                        <a:rPr lang="en-GB" sz="1200" b="1" dirty="0"/>
                        <a:t>Total Cost (£)</a:t>
                      </a:r>
                    </a:p>
                  </a:txBody>
                  <a:tcPr/>
                </a:tc>
                <a:tc>
                  <a:txBody>
                    <a:bodyPr/>
                    <a:lstStyle/>
                    <a:p>
                      <a:r>
                        <a:rPr lang="en-GB" sz="1200" b="1" dirty="0"/>
                        <a:t>Quantity (kg)</a:t>
                      </a:r>
                    </a:p>
                  </a:txBody>
                  <a:tcPr/>
                </a:tc>
                <a:tc>
                  <a:txBody>
                    <a:bodyPr/>
                    <a:lstStyle/>
                    <a:p>
                      <a:r>
                        <a:rPr lang="en-GB" sz="1200" b="1" dirty="0"/>
                        <a:t>Total Cost (£)</a:t>
                      </a:r>
                    </a:p>
                  </a:txBody>
                  <a:tcPr/>
                </a:tc>
                <a:extLst>
                  <a:ext uri="{0D108BD9-81ED-4DB2-BD59-A6C34878D82A}">
                    <a16:rowId xmlns:a16="http://schemas.microsoft.com/office/drawing/2014/main" val="1622675591"/>
                  </a:ext>
                </a:extLst>
              </a:tr>
              <a:tr h="440139">
                <a:tc>
                  <a:txBody>
                    <a:bodyPr/>
                    <a:lstStyle/>
                    <a:p>
                      <a:endParaRPr lang="en-GB" sz="1200" dirty="0"/>
                    </a:p>
                  </a:txBody>
                  <a:tcPr/>
                </a:tc>
                <a:tc>
                  <a:txBody>
                    <a:bodyPr/>
                    <a:lstStyle/>
                    <a:p>
                      <a:endParaRPr lang="en-GB" sz="1200" dirty="0"/>
                    </a:p>
                  </a:txBody>
                  <a:tcPr/>
                </a:tc>
                <a:tc>
                  <a:txBody>
                    <a:bodyPr/>
                    <a:lstStyle/>
                    <a:p>
                      <a:endParaRPr lang="en-GB" sz="1200" dirty="0"/>
                    </a:p>
                  </a:txBody>
                  <a:tcPr/>
                </a:tc>
                <a:tc>
                  <a:txBody>
                    <a:bodyPr/>
                    <a:lstStyle/>
                    <a:p>
                      <a:r>
                        <a:rPr lang="en-GB" sz="1200" dirty="0"/>
                        <a:t>10,000</a:t>
                      </a:r>
                    </a:p>
                  </a:txBody>
                  <a:tcPr/>
                </a:tc>
                <a:tc>
                  <a:txBody>
                    <a:bodyPr/>
                    <a:lstStyle/>
                    <a:p>
                      <a:r>
                        <a:rPr lang="en-GB" sz="1200" dirty="0"/>
                        <a:t>50,000</a:t>
                      </a:r>
                    </a:p>
                  </a:txBody>
                  <a:tcPr/>
                </a:tc>
                <a:extLst>
                  <a:ext uri="{0D108BD9-81ED-4DB2-BD59-A6C34878D82A}">
                    <a16:rowId xmlns:a16="http://schemas.microsoft.com/office/drawing/2014/main" val="203276186"/>
                  </a:ext>
                </a:extLst>
              </a:tr>
              <a:tr h="440139">
                <a:tc>
                  <a:txBody>
                    <a:bodyPr/>
                    <a:lstStyle/>
                    <a:p>
                      <a:endParaRPr lang="en-GB" sz="1200" dirty="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18,000</a:t>
                      </a:r>
                    </a:p>
                  </a:txBody>
                  <a:tcPr/>
                </a:tc>
                <a:tc>
                  <a:txBody>
                    <a:bodyPr/>
                    <a:lstStyle/>
                    <a:p>
                      <a:r>
                        <a:rPr lang="en-GB" sz="1200" dirty="0">
                          <a:solidFill>
                            <a:schemeClr val="tx1"/>
                          </a:solidFill>
                        </a:rPr>
                        <a:t>90,800</a:t>
                      </a:r>
                    </a:p>
                  </a:txBody>
                  <a:tcPr/>
                </a:tc>
                <a:extLst>
                  <a:ext uri="{0D108BD9-81ED-4DB2-BD59-A6C34878D82A}">
                    <a16:rowId xmlns:a16="http://schemas.microsoft.com/office/drawing/2014/main" val="2860013700"/>
                  </a:ext>
                </a:extLst>
              </a:tr>
              <a:tr h="440139">
                <a:tc>
                  <a:txBody>
                    <a:bodyPr/>
                    <a:lstStyle/>
                    <a:p>
                      <a:r>
                        <a:rPr lang="en-GB" sz="1200" dirty="0"/>
                        <a:t>11,000</a:t>
                      </a:r>
                    </a:p>
                  </a:txBody>
                  <a:tcPr/>
                </a:tc>
                <a:tc>
                  <a:txBody>
                    <a:bodyPr/>
                    <a:lstStyle/>
                    <a:p>
                      <a:r>
                        <a:rPr lang="en-GB" sz="1200" dirty="0">
                          <a:solidFill>
                            <a:srgbClr val="FF0000"/>
                          </a:solidFill>
                        </a:rPr>
                        <a:t>5.07</a:t>
                      </a:r>
                    </a:p>
                  </a:txBody>
                  <a:tcPr/>
                </a:tc>
                <a:tc>
                  <a:txBody>
                    <a:bodyPr/>
                    <a:lstStyle/>
                    <a:p>
                      <a:r>
                        <a:rPr lang="en-GB" sz="1200" dirty="0">
                          <a:solidFill>
                            <a:srgbClr val="FF0000"/>
                          </a:solidFill>
                        </a:rPr>
                        <a:t>55,800</a:t>
                      </a:r>
                    </a:p>
                  </a:txBody>
                  <a:tcPr/>
                </a:tc>
                <a:tc>
                  <a:txBody>
                    <a:bodyPr/>
                    <a:lstStyle/>
                    <a:p>
                      <a:r>
                        <a:rPr lang="en-GB" sz="1200" dirty="0">
                          <a:solidFill>
                            <a:schemeClr val="tx1"/>
                          </a:solidFill>
                        </a:rPr>
                        <a:t>7,000</a:t>
                      </a:r>
                    </a:p>
                  </a:txBody>
                  <a:tcPr/>
                </a:tc>
                <a:tc>
                  <a:txBody>
                    <a:bodyPr/>
                    <a:lstStyle/>
                    <a:p>
                      <a:r>
                        <a:rPr lang="en-GB" sz="1200" dirty="0">
                          <a:solidFill>
                            <a:srgbClr val="FF0000"/>
                          </a:solidFill>
                        </a:rPr>
                        <a:t>35,000</a:t>
                      </a:r>
                    </a:p>
                  </a:txBody>
                  <a:tcPr/>
                </a:tc>
                <a:extLst>
                  <a:ext uri="{0D108BD9-81ED-4DB2-BD59-A6C34878D82A}">
                    <a16:rowId xmlns:a16="http://schemas.microsoft.com/office/drawing/2014/main" val="2209713376"/>
                  </a:ext>
                </a:extLst>
              </a:tr>
              <a:tr h="440139">
                <a:tc>
                  <a:txBody>
                    <a:bodyPr/>
                    <a:lstStyle/>
                    <a:p>
                      <a:endParaRPr lang="en-GB" sz="1200"/>
                    </a:p>
                  </a:txBody>
                  <a:tcPr/>
                </a:tc>
                <a:tc>
                  <a:txBody>
                    <a:bodyPr/>
                    <a:lstStyle/>
                    <a:p>
                      <a:endParaRPr lang="en-GB" sz="1200" dirty="0"/>
                    </a:p>
                  </a:txBody>
                  <a:tcPr/>
                </a:tc>
                <a:tc>
                  <a:txBody>
                    <a:bodyPr/>
                    <a:lstStyle/>
                    <a:p>
                      <a:endParaRPr lang="en-GB" sz="1200" dirty="0"/>
                    </a:p>
                  </a:txBody>
                  <a:tcPr/>
                </a:tc>
                <a:tc>
                  <a:txBody>
                    <a:bodyPr/>
                    <a:lstStyle/>
                    <a:p>
                      <a:r>
                        <a:rPr lang="en-GB" sz="1200" dirty="0">
                          <a:solidFill>
                            <a:schemeClr val="tx1"/>
                          </a:solidFill>
                        </a:rPr>
                        <a:t>16,000</a:t>
                      </a:r>
                    </a:p>
                  </a:txBody>
                  <a:tcPr/>
                </a:tc>
                <a:tc>
                  <a:txBody>
                    <a:bodyPr/>
                    <a:lstStyle/>
                    <a:p>
                      <a:r>
                        <a:rPr lang="en-GB" sz="1200" dirty="0">
                          <a:solidFill>
                            <a:srgbClr val="FF0000"/>
                          </a:solidFill>
                        </a:rPr>
                        <a:t>81,800</a:t>
                      </a:r>
                    </a:p>
                  </a:txBody>
                  <a:tcPr/>
                </a:tc>
                <a:extLst>
                  <a:ext uri="{0D108BD9-81ED-4DB2-BD59-A6C34878D82A}">
                    <a16:rowId xmlns:a16="http://schemas.microsoft.com/office/drawing/2014/main" val="4132865000"/>
                  </a:ext>
                </a:extLst>
              </a:tr>
              <a:tr h="440139">
                <a:tc>
                  <a:txBody>
                    <a:bodyPr/>
                    <a:lstStyle/>
                    <a:p>
                      <a:endParaRPr lang="en-GB" sz="1200"/>
                    </a:p>
                  </a:txBody>
                  <a:tcPr/>
                </a:tc>
                <a:tc>
                  <a:txBody>
                    <a:bodyPr/>
                    <a:lstStyle/>
                    <a:p>
                      <a:endParaRPr lang="en-GB" sz="1200"/>
                    </a:p>
                  </a:txBody>
                  <a:tcPr/>
                </a:tc>
                <a:tc>
                  <a:txBody>
                    <a:bodyPr/>
                    <a:lstStyle/>
                    <a:p>
                      <a:endParaRPr lang="en-GB" sz="1200"/>
                    </a:p>
                  </a:txBody>
                  <a:tcPr/>
                </a:tc>
                <a:tc>
                  <a:txBody>
                    <a:bodyPr/>
                    <a:lstStyle/>
                    <a:p>
                      <a:r>
                        <a:rPr lang="en-GB" sz="1200" dirty="0">
                          <a:solidFill>
                            <a:schemeClr val="tx1"/>
                          </a:solidFill>
                        </a:rPr>
                        <a:t>21,000</a:t>
                      </a:r>
                    </a:p>
                  </a:txBody>
                  <a:tcPr/>
                </a:tc>
                <a:tc>
                  <a:txBody>
                    <a:bodyPr/>
                    <a:lstStyle/>
                    <a:p>
                      <a:r>
                        <a:rPr lang="en-GB" sz="1200" dirty="0">
                          <a:solidFill>
                            <a:srgbClr val="FF0000"/>
                          </a:solidFill>
                        </a:rPr>
                        <a:t>108,050</a:t>
                      </a:r>
                    </a:p>
                  </a:txBody>
                  <a:tcPr/>
                </a:tc>
                <a:extLst>
                  <a:ext uri="{0D108BD9-81ED-4DB2-BD59-A6C34878D82A}">
                    <a16:rowId xmlns:a16="http://schemas.microsoft.com/office/drawing/2014/main" val="518771498"/>
                  </a:ext>
                </a:extLst>
              </a:tr>
              <a:tr h="440139">
                <a:tc>
                  <a:txBody>
                    <a:bodyPr/>
                    <a:lstStyle/>
                    <a:p>
                      <a:r>
                        <a:rPr lang="en-GB" sz="1200" dirty="0"/>
                        <a:t>15,000</a:t>
                      </a:r>
                    </a:p>
                  </a:txBody>
                  <a:tcPr/>
                </a:tc>
                <a:tc>
                  <a:txBody>
                    <a:bodyPr/>
                    <a:lstStyle/>
                    <a:p>
                      <a:r>
                        <a:rPr lang="en-GB" sz="1200" dirty="0">
                          <a:solidFill>
                            <a:srgbClr val="FF0000"/>
                          </a:solidFill>
                        </a:rPr>
                        <a:t>5.21</a:t>
                      </a:r>
                    </a:p>
                  </a:txBody>
                  <a:tcPr/>
                </a:tc>
                <a:tc>
                  <a:txBody>
                    <a:bodyPr/>
                    <a:lstStyle/>
                    <a:p>
                      <a:r>
                        <a:rPr lang="en-GB" sz="1200" dirty="0">
                          <a:solidFill>
                            <a:srgbClr val="FF0000"/>
                          </a:solidFill>
                        </a:rPr>
                        <a:t>78,150</a:t>
                      </a:r>
                    </a:p>
                  </a:txBody>
                  <a:tcPr/>
                </a:tc>
                <a:tc>
                  <a:txBody>
                    <a:bodyPr/>
                    <a:lstStyle/>
                    <a:p>
                      <a:r>
                        <a:rPr lang="en-GB" sz="1200" dirty="0">
                          <a:solidFill>
                            <a:schemeClr val="tx1"/>
                          </a:solidFill>
                        </a:rPr>
                        <a:t>6,000</a:t>
                      </a:r>
                    </a:p>
                  </a:txBody>
                  <a:tcPr/>
                </a:tc>
                <a:tc>
                  <a:txBody>
                    <a:bodyPr/>
                    <a:lstStyle/>
                    <a:p>
                      <a:r>
                        <a:rPr lang="en-GB" sz="1200" dirty="0">
                          <a:solidFill>
                            <a:srgbClr val="FF0000"/>
                          </a:solidFill>
                        </a:rPr>
                        <a:t>29,900</a:t>
                      </a:r>
                    </a:p>
                  </a:txBody>
                  <a:tcPr/>
                </a:tc>
                <a:extLst>
                  <a:ext uri="{0D108BD9-81ED-4DB2-BD59-A6C34878D82A}">
                    <a16:rowId xmlns:a16="http://schemas.microsoft.com/office/drawing/2014/main" val="1636673890"/>
                  </a:ext>
                </a:extLst>
              </a:tr>
            </a:tbl>
          </a:graphicData>
        </a:graphic>
      </p:graphicFrame>
    </p:spTree>
    <p:extLst>
      <p:ext uri="{BB962C8B-B14F-4D97-AF65-F5344CB8AC3E}">
        <p14:creationId xmlns:p14="http://schemas.microsoft.com/office/powerpoint/2010/main" val="1893610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F4198E-E8BA-C989-69FA-2B5D4F0FE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B3CA0-6AD0-1331-BDA7-A85526F15B68}"/>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Labour Costing – Overtime vs Premium</a:t>
            </a:r>
          </a:p>
        </p:txBody>
      </p:sp>
      <p:sp>
        <p:nvSpPr>
          <p:cNvPr id="3" name="Content Placeholder 2">
            <a:extLst>
              <a:ext uri="{FF2B5EF4-FFF2-40B4-BE49-F238E27FC236}">
                <a16:creationId xmlns:a16="http://schemas.microsoft.com/office/drawing/2014/main" id="{2FEEF43C-2EB6-C1EB-0ED1-DA8C1FB540F8}"/>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J R Ltd pays its employees £20.00 per hour for a standard 40 hour week. Any hours worked more than this are paid at time and a half. Calculate the Gross Wages for each of the staff members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6F2D6ED-FD89-A9FB-0625-22AF1633CA00}"/>
              </a:ext>
            </a:extLst>
          </p:cNvPr>
          <p:cNvGraphicFramePr>
            <a:graphicFrameLocks noGrp="1"/>
          </p:cNvGraphicFramePr>
          <p:nvPr>
            <p:extLst>
              <p:ext uri="{D42A27DB-BD31-4B8C-83A1-F6EECF244321}">
                <p14:modId xmlns:p14="http://schemas.microsoft.com/office/powerpoint/2010/main" val="4153501003"/>
              </p:ext>
            </p:extLst>
          </p:nvPr>
        </p:nvGraphicFramePr>
        <p:xfrm>
          <a:off x="838200" y="1977285"/>
          <a:ext cx="9920377" cy="2249616"/>
        </p:xfrm>
        <a:graphic>
          <a:graphicData uri="http://schemas.openxmlformats.org/drawingml/2006/table">
            <a:tbl>
              <a:tblPr firstRow="1" bandRow="1">
                <a:tableStyleId>{21E4AEA4-8DFA-4A89-87EB-49C32662AFE0}</a:tableStyleId>
              </a:tblPr>
              <a:tblGrid>
                <a:gridCol w="1226704">
                  <a:extLst>
                    <a:ext uri="{9D8B030D-6E8A-4147-A177-3AD203B41FA5}">
                      <a16:colId xmlns:a16="http://schemas.microsoft.com/office/drawing/2014/main" val="609949216"/>
                    </a:ext>
                  </a:extLst>
                </a:gridCol>
                <a:gridCol w="1684345">
                  <a:extLst>
                    <a:ext uri="{9D8B030D-6E8A-4147-A177-3AD203B41FA5}">
                      <a16:colId xmlns:a16="http://schemas.microsoft.com/office/drawing/2014/main" val="3643691017"/>
                    </a:ext>
                  </a:extLst>
                </a:gridCol>
                <a:gridCol w="2201929">
                  <a:extLst>
                    <a:ext uri="{9D8B030D-6E8A-4147-A177-3AD203B41FA5}">
                      <a16:colId xmlns:a16="http://schemas.microsoft.com/office/drawing/2014/main" val="3042495719"/>
                    </a:ext>
                  </a:extLst>
                </a:gridCol>
                <a:gridCol w="2430018">
                  <a:extLst>
                    <a:ext uri="{9D8B030D-6E8A-4147-A177-3AD203B41FA5}">
                      <a16:colId xmlns:a16="http://schemas.microsoft.com/office/drawing/2014/main" val="267141349"/>
                    </a:ext>
                  </a:extLst>
                </a:gridCol>
                <a:gridCol w="2377381">
                  <a:extLst>
                    <a:ext uri="{9D8B030D-6E8A-4147-A177-3AD203B41FA5}">
                      <a16:colId xmlns:a16="http://schemas.microsoft.com/office/drawing/2014/main" val="3263793982"/>
                    </a:ext>
                  </a:extLst>
                </a:gridCol>
              </a:tblGrid>
              <a:tr h="420816">
                <a:tc>
                  <a:txBody>
                    <a:bodyPr/>
                    <a:lstStyle/>
                    <a:p>
                      <a:r>
                        <a:rPr lang="en-GB" dirty="0"/>
                        <a:t>Employee</a:t>
                      </a:r>
                    </a:p>
                  </a:txBody>
                  <a:tcPr/>
                </a:tc>
                <a:tc>
                  <a:txBody>
                    <a:bodyPr/>
                    <a:lstStyle/>
                    <a:p>
                      <a:pPr algn="ctr"/>
                      <a:r>
                        <a:rPr lang="en-GB" dirty="0"/>
                        <a:t>Hours Worked</a:t>
                      </a:r>
                    </a:p>
                  </a:txBody>
                  <a:tcPr/>
                </a:tc>
                <a:tc>
                  <a:txBody>
                    <a:bodyPr/>
                    <a:lstStyle/>
                    <a:p>
                      <a:pPr algn="ctr"/>
                      <a:r>
                        <a:rPr lang="en-GB" dirty="0"/>
                        <a:t>Basic Pay (£)</a:t>
                      </a:r>
                    </a:p>
                  </a:txBody>
                  <a:tcPr/>
                </a:tc>
                <a:tc>
                  <a:txBody>
                    <a:bodyPr/>
                    <a:lstStyle/>
                    <a:p>
                      <a:pPr algn="ctr"/>
                      <a:r>
                        <a:rPr lang="en-GB" dirty="0"/>
                        <a:t>Overtime Premium (£)</a:t>
                      </a:r>
                    </a:p>
                  </a:txBody>
                  <a:tcPr/>
                </a:tc>
                <a:tc>
                  <a:txBody>
                    <a:bodyPr/>
                    <a:lstStyle/>
                    <a:p>
                      <a:pPr algn="ctr"/>
                      <a:r>
                        <a:rPr lang="en-GB" dirty="0"/>
                        <a:t>Gross Wage (£)</a:t>
                      </a:r>
                    </a:p>
                  </a:txBody>
                  <a:tcPr/>
                </a:tc>
                <a:extLst>
                  <a:ext uri="{0D108BD9-81ED-4DB2-BD59-A6C34878D82A}">
                    <a16:rowId xmlns:a16="http://schemas.microsoft.com/office/drawing/2014/main" val="4209149026"/>
                  </a:ext>
                </a:extLst>
              </a:tr>
              <a:tr h="317461">
                <a:tc>
                  <a:txBody>
                    <a:bodyPr/>
                    <a:lstStyle/>
                    <a:p>
                      <a:r>
                        <a:rPr lang="en-GB" dirty="0"/>
                        <a:t>A Adams</a:t>
                      </a:r>
                    </a:p>
                  </a:txBody>
                  <a:tcPr/>
                </a:tc>
                <a:tc>
                  <a:txBody>
                    <a:bodyPr/>
                    <a:lstStyle/>
                    <a:p>
                      <a:pPr algn="ctr"/>
                      <a:r>
                        <a:rPr lang="en-GB" dirty="0"/>
                        <a:t>38</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1352515381"/>
                  </a:ext>
                </a:extLst>
              </a:tr>
              <a:tr h="317461">
                <a:tc>
                  <a:txBody>
                    <a:bodyPr/>
                    <a:lstStyle/>
                    <a:p>
                      <a:r>
                        <a:rPr lang="en-GB" dirty="0"/>
                        <a:t>B Burns</a:t>
                      </a:r>
                    </a:p>
                  </a:txBody>
                  <a:tcPr/>
                </a:tc>
                <a:tc>
                  <a:txBody>
                    <a:bodyPr/>
                    <a:lstStyle/>
                    <a:p>
                      <a:pPr algn="ctr"/>
                      <a:r>
                        <a:rPr lang="en-GB" dirty="0"/>
                        <a:t>41</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530161128"/>
                  </a:ext>
                </a:extLst>
              </a:tr>
              <a:tr h="317461">
                <a:tc>
                  <a:txBody>
                    <a:bodyPr/>
                    <a:lstStyle/>
                    <a:p>
                      <a:r>
                        <a:rPr lang="en-GB" dirty="0"/>
                        <a:t>C Clover</a:t>
                      </a:r>
                    </a:p>
                  </a:txBody>
                  <a:tcPr/>
                </a:tc>
                <a:tc>
                  <a:txBody>
                    <a:bodyPr/>
                    <a:lstStyle/>
                    <a:p>
                      <a:pPr algn="ctr"/>
                      <a:r>
                        <a:rPr lang="en-GB" dirty="0"/>
                        <a:t>44</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74365966"/>
                  </a:ext>
                </a:extLst>
              </a:tr>
              <a:tr h="317461">
                <a:tc>
                  <a:txBody>
                    <a:bodyPr/>
                    <a:lstStyle/>
                    <a:p>
                      <a:r>
                        <a:rPr lang="en-GB" dirty="0"/>
                        <a:t>D Davis</a:t>
                      </a:r>
                    </a:p>
                  </a:txBody>
                  <a:tcPr/>
                </a:tc>
                <a:tc>
                  <a:txBody>
                    <a:bodyPr/>
                    <a:lstStyle/>
                    <a:p>
                      <a:pPr algn="ctr"/>
                      <a:r>
                        <a:rPr lang="en-GB" dirty="0"/>
                        <a:t>40</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1042145"/>
                  </a:ext>
                </a:extLst>
              </a:tr>
              <a:tr h="317461">
                <a:tc>
                  <a:txBody>
                    <a:bodyPr/>
                    <a:lstStyle/>
                    <a:p>
                      <a:r>
                        <a:rPr lang="en-GB" dirty="0"/>
                        <a:t>E Ennis</a:t>
                      </a:r>
                    </a:p>
                  </a:txBody>
                  <a:tcPr/>
                </a:tc>
                <a:tc>
                  <a:txBody>
                    <a:bodyPr/>
                    <a:lstStyle/>
                    <a:p>
                      <a:pPr algn="ctr"/>
                      <a:r>
                        <a:rPr lang="en-GB" dirty="0"/>
                        <a:t>42</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2651835849"/>
                  </a:ext>
                </a:extLst>
              </a:tr>
            </a:tbl>
          </a:graphicData>
        </a:graphic>
      </p:graphicFrame>
    </p:spTree>
    <p:extLst>
      <p:ext uri="{BB962C8B-B14F-4D97-AF65-F5344CB8AC3E}">
        <p14:creationId xmlns:p14="http://schemas.microsoft.com/office/powerpoint/2010/main" val="357375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C51D094-B41D-6F35-938F-FC7B45DC6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EAC35C-179F-6521-19B5-2BD2D339B1CB}"/>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Labour Costing – Overtime vs Premium</a:t>
            </a:r>
          </a:p>
        </p:txBody>
      </p:sp>
      <p:sp>
        <p:nvSpPr>
          <p:cNvPr id="3" name="Content Placeholder 2">
            <a:extLst>
              <a:ext uri="{FF2B5EF4-FFF2-40B4-BE49-F238E27FC236}">
                <a16:creationId xmlns:a16="http://schemas.microsoft.com/office/drawing/2014/main" id="{94CA2AAA-898E-A2E7-098E-46F7D7B51946}"/>
              </a:ext>
            </a:extLst>
          </p:cNvPr>
          <p:cNvSpPr>
            <a:spLocks noGrp="1"/>
          </p:cNvSpPr>
          <p:nvPr>
            <p:ph idx="1"/>
          </p:nvPr>
        </p:nvSpPr>
        <p:spPr>
          <a:xfrm>
            <a:off x="838200" y="1126884"/>
            <a:ext cx="10721198" cy="5567214"/>
          </a:xfrm>
        </p:spPr>
        <p:txBody>
          <a:bodyPr>
            <a:normAutofit/>
          </a:bodyPr>
          <a:lstStyle/>
          <a:p>
            <a:pPr marL="0" indent="0">
              <a:buNone/>
            </a:pPr>
            <a:r>
              <a:rPr lang="en-US" sz="1800" dirty="0">
                <a:solidFill>
                  <a:schemeClr val="bg1"/>
                </a:solidFill>
                <a:latin typeface="Montserrat" pitchFamily="2" charset="77"/>
              </a:rPr>
              <a:t>J R Ltd pays its employees £20.00 per hour for a standard 40 hour week. Any hours worked more than this are paid at time and a half. Calculate the Gross Wages for each of the staff members below.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D706A22-2F48-D38A-A2B3-013EDE518B1D}"/>
              </a:ext>
            </a:extLst>
          </p:cNvPr>
          <p:cNvGraphicFramePr>
            <a:graphicFrameLocks noGrp="1"/>
          </p:cNvGraphicFramePr>
          <p:nvPr>
            <p:extLst>
              <p:ext uri="{D42A27DB-BD31-4B8C-83A1-F6EECF244321}">
                <p14:modId xmlns:p14="http://schemas.microsoft.com/office/powerpoint/2010/main" val="3597381355"/>
              </p:ext>
            </p:extLst>
          </p:nvPr>
        </p:nvGraphicFramePr>
        <p:xfrm>
          <a:off x="838200" y="1977285"/>
          <a:ext cx="9920377" cy="2249616"/>
        </p:xfrm>
        <a:graphic>
          <a:graphicData uri="http://schemas.openxmlformats.org/drawingml/2006/table">
            <a:tbl>
              <a:tblPr firstRow="1" bandRow="1">
                <a:tableStyleId>{21E4AEA4-8DFA-4A89-87EB-49C32662AFE0}</a:tableStyleId>
              </a:tblPr>
              <a:tblGrid>
                <a:gridCol w="1226704">
                  <a:extLst>
                    <a:ext uri="{9D8B030D-6E8A-4147-A177-3AD203B41FA5}">
                      <a16:colId xmlns:a16="http://schemas.microsoft.com/office/drawing/2014/main" val="609949216"/>
                    </a:ext>
                  </a:extLst>
                </a:gridCol>
                <a:gridCol w="1684345">
                  <a:extLst>
                    <a:ext uri="{9D8B030D-6E8A-4147-A177-3AD203B41FA5}">
                      <a16:colId xmlns:a16="http://schemas.microsoft.com/office/drawing/2014/main" val="3643691017"/>
                    </a:ext>
                  </a:extLst>
                </a:gridCol>
                <a:gridCol w="2201929">
                  <a:extLst>
                    <a:ext uri="{9D8B030D-6E8A-4147-A177-3AD203B41FA5}">
                      <a16:colId xmlns:a16="http://schemas.microsoft.com/office/drawing/2014/main" val="3042495719"/>
                    </a:ext>
                  </a:extLst>
                </a:gridCol>
                <a:gridCol w="2430018">
                  <a:extLst>
                    <a:ext uri="{9D8B030D-6E8A-4147-A177-3AD203B41FA5}">
                      <a16:colId xmlns:a16="http://schemas.microsoft.com/office/drawing/2014/main" val="267141349"/>
                    </a:ext>
                  </a:extLst>
                </a:gridCol>
                <a:gridCol w="2377381">
                  <a:extLst>
                    <a:ext uri="{9D8B030D-6E8A-4147-A177-3AD203B41FA5}">
                      <a16:colId xmlns:a16="http://schemas.microsoft.com/office/drawing/2014/main" val="3263793982"/>
                    </a:ext>
                  </a:extLst>
                </a:gridCol>
              </a:tblGrid>
              <a:tr h="420816">
                <a:tc>
                  <a:txBody>
                    <a:bodyPr/>
                    <a:lstStyle/>
                    <a:p>
                      <a:r>
                        <a:rPr lang="en-GB" dirty="0"/>
                        <a:t>Employee</a:t>
                      </a:r>
                    </a:p>
                  </a:txBody>
                  <a:tcPr/>
                </a:tc>
                <a:tc>
                  <a:txBody>
                    <a:bodyPr/>
                    <a:lstStyle/>
                    <a:p>
                      <a:pPr algn="ctr"/>
                      <a:r>
                        <a:rPr lang="en-GB" dirty="0"/>
                        <a:t>Hours Worked</a:t>
                      </a:r>
                    </a:p>
                  </a:txBody>
                  <a:tcPr/>
                </a:tc>
                <a:tc>
                  <a:txBody>
                    <a:bodyPr/>
                    <a:lstStyle/>
                    <a:p>
                      <a:pPr algn="ctr"/>
                      <a:r>
                        <a:rPr lang="en-GB" dirty="0"/>
                        <a:t>Basic Pay (£)</a:t>
                      </a:r>
                    </a:p>
                  </a:txBody>
                  <a:tcPr/>
                </a:tc>
                <a:tc>
                  <a:txBody>
                    <a:bodyPr/>
                    <a:lstStyle/>
                    <a:p>
                      <a:pPr algn="ctr"/>
                      <a:r>
                        <a:rPr lang="en-GB" dirty="0"/>
                        <a:t>Overtime (£)</a:t>
                      </a:r>
                    </a:p>
                  </a:txBody>
                  <a:tcPr/>
                </a:tc>
                <a:tc>
                  <a:txBody>
                    <a:bodyPr/>
                    <a:lstStyle/>
                    <a:p>
                      <a:pPr algn="ctr"/>
                      <a:r>
                        <a:rPr lang="en-GB" dirty="0"/>
                        <a:t>Gross Wage (£)</a:t>
                      </a:r>
                    </a:p>
                  </a:txBody>
                  <a:tcPr/>
                </a:tc>
                <a:extLst>
                  <a:ext uri="{0D108BD9-81ED-4DB2-BD59-A6C34878D82A}">
                    <a16:rowId xmlns:a16="http://schemas.microsoft.com/office/drawing/2014/main" val="4209149026"/>
                  </a:ext>
                </a:extLst>
              </a:tr>
              <a:tr h="317461">
                <a:tc>
                  <a:txBody>
                    <a:bodyPr/>
                    <a:lstStyle/>
                    <a:p>
                      <a:r>
                        <a:rPr lang="en-GB" dirty="0"/>
                        <a:t>A Adams</a:t>
                      </a:r>
                    </a:p>
                  </a:txBody>
                  <a:tcPr/>
                </a:tc>
                <a:tc>
                  <a:txBody>
                    <a:bodyPr/>
                    <a:lstStyle/>
                    <a:p>
                      <a:pPr algn="ctr"/>
                      <a:r>
                        <a:rPr lang="en-GB" dirty="0"/>
                        <a:t>38</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1352515381"/>
                  </a:ext>
                </a:extLst>
              </a:tr>
              <a:tr h="317461">
                <a:tc>
                  <a:txBody>
                    <a:bodyPr/>
                    <a:lstStyle/>
                    <a:p>
                      <a:r>
                        <a:rPr lang="en-GB" dirty="0"/>
                        <a:t>B Burns</a:t>
                      </a:r>
                    </a:p>
                  </a:txBody>
                  <a:tcPr/>
                </a:tc>
                <a:tc>
                  <a:txBody>
                    <a:bodyPr/>
                    <a:lstStyle/>
                    <a:p>
                      <a:pPr algn="ctr"/>
                      <a:r>
                        <a:rPr lang="en-GB" dirty="0"/>
                        <a:t>41</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530161128"/>
                  </a:ext>
                </a:extLst>
              </a:tr>
              <a:tr h="317461">
                <a:tc>
                  <a:txBody>
                    <a:bodyPr/>
                    <a:lstStyle/>
                    <a:p>
                      <a:r>
                        <a:rPr lang="en-GB" dirty="0"/>
                        <a:t>C Clover</a:t>
                      </a:r>
                    </a:p>
                  </a:txBody>
                  <a:tcPr/>
                </a:tc>
                <a:tc>
                  <a:txBody>
                    <a:bodyPr/>
                    <a:lstStyle/>
                    <a:p>
                      <a:pPr algn="ctr"/>
                      <a:r>
                        <a:rPr lang="en-GB" dirty="0"/>
                        <a:t>44</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74365966"/>
                  </a:ext>
                </a:extLst>
              </a:tr>
              <a:tr h="317461">
                <a:tc>
                  <a:txBody>
                    <a:bodyPr/>
                    <a:lstStyle/>
                    <a:p>
                      <a:r>
                        <a:rPr lang="en-GB" dirty="0"/>
                        <a:t>D Davis</a:t>
                      </a:r>
                    </a:p>
                  </a:txBody>
                  <a:tcPr/>
                </a:tc>
                <a:tc>
                  <a:txBody>
                    <a:bodyPr/>
                    <a:lstStyle/>
                    <a:p>
                      <a:pPr algn="ctr"/>
                      <a:r>
                        <a:rPr lang="en-GB" dirty="0"/>
                        <a:t>40</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31042145"/>
                  </a:ext>
                </a:extLst>
              </a:tr>
              <a:tr h="317461">
                <a:tc>
                  <a:txBody>
                    <a:bodyPr/>
                    <a:lstStyle/>
                    <a:p>
                      <a:r>
                        <a:rPr lang="en-GB" dirty="0"/>
                        <a:t>E Ennis</a:t>
                      </a:r>
                    </a:p>
                  </a:txBody>
                  <a:tcPr/>
                </a:tc>
                <a:tc>
                  <a:txBody>
                    <a:bodyPr/>
                    <a:lstStyle/>
                    <a:p>
                      <a:pPr algn="ctr"/>
                      <a:r>
                        <a:rPr lang="en-GB" dirty="0"/>
                        <a:t>42</a:t>
                      </a: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tc>
                  <a:txBody>
                    <a:bodyPr/>
                    <a:lstStyle/>
                    <a:p>
                      <a:pPr algn="ctr"/>
                      <a:endParaRPr lang="en-GB" dirty="0">
                        <a:solidFill>
                          <a:srgbClr val="FF0000"/>
                        </a:solidFill>
                      </a:endParaRPr>
                    </a:p>
                  </a:txBody>
                  <a:tcPr/>
                </a:tc>
                <a:extLst>
                  <a:ext uri="{0D108BD9-81ED-4DB2-BD59-A6C34878D82A}">
                    <a16:rowId xmlns:a16="http://schemas.microsoft.com/office/drawing/2014/main" val="2651835849"/>
                  </a:ext>
                </a:extLst>
              </a:tr>
            </a:tbl>
          </a:graphicData>
        </a:graphic>
      </p:graphicFrame>
    </p:spTree>
    <p:extLst>
      <p:ext uri="{BB962C8B-B14F-4D97-AF65-F5344CB8AC3E}">
        <p14:creationId xmlns:p14="http://schemas.microsoft.com/office/powerpoint/2010/main" val="618905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9AE42B3-1DDF-08EF-7CBF-1CE605827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E34DA-471D-C412-6BAE-9CECDC190EFC}"/>
              </a:ext>
            </a:extLst>
          </p:cNvPr>
          <p:cNvSpPr>
            <a:spLocks noGrp="1"/>
          </p:cNvSpPr>
          <p:nvPr>
            <p:ph type="title"/>
          </p:nvPr>
        </p:nvSpPr>
        <p:spPr>
          <a:xfrm>
            <a:off x="838200" y="18255"/>
            <a:ext cx="10515600" cy="1325563"/>
          </a:xfrm>
        </p:spPr>
        <p:txBody>
          <a:bodyPr>
            <a:normAutofit/>
          </a:bodyPr>
          <a:lstStyle/>
          <a:p>
            <a:r>
              <a:rPr lang="en-US" sz="3600" b="1" dirty="0">
                <a:solidFill>
                  <a:schemeClr val="bg1"/>
                </a:solidFill>
                <a:latin typeface="Montserrat SemiBold" pitchFamily="2" charset="77"/>
              </a:rPr>
              <a:t>Overhead and Absorption Costing</a:t>
            </a:r>
          </a:p>
        </p:txBody>
      </p:sp>
      <p:sp>
        <p:nvSpPr>
          <p:cNvPr id="3" name="Content Placeholder 2">
            <a:extLst>
              <a:ext uri="{FF2B5EF4-FFF2-40B4-BE49-F238E27FC236}">
                <a16:creationId xmlns:a16="http://schemas.microsoft.com/office/drawing/2014/main" id="{DF8AC27C-4792-C155-EADA-2EFC858419FD}"/>
              </a:ext>
            </a:extLst>
          </p:cNvPr>
          <p:cNvSpPr>
            <a:spLocks noGrp="1"/>
          </p:cNvSpPr>
          <p:nvPr>
            <p:ph idx="1"/>
          </p:nvPr>
        </p:nvSpPr>
        <p:spPr>
          <a:xfrm>
            <a:off x="534838" y="974785"/>
            <a:ext cx="11024560" cy="5719313"/>
          </a:xfrm>
        </p:spPr>
        <p:txBody>
          <a:bodyPr>
            <a:normAutofit/>
          </a:bodyPr>
          <a:lstStyle/>
          <a:p>
            <a:pPr marL="0" indent="0">
              <a:buNone/>
            </a:pPr>
            <a:r>
              <a:rPr lang="en-US" sz="1800" dirty="0">
                <a:solidFill>
                  <a:schemeClr val="bg1"/>
                </a:solidFill>
                <a:latin typeface="Montserrat" pitchFamily="2" charset="77"/>
              </a:rPr>
              <a:t>Pointy Ltd is looking to calculate the unit cost for one of the multiple products it makes. It needs to calculate the overhead absorption rate to apply to each unit. The methods it is considering are per unit, per labour hour and per machine hour.</a:t>
            </a:r>
          </a:p>
          <a:p>
            <a:pPr marL="0" indent="0">
              <a:buNone/>
            </a:pPr>
            <a:r>
              <a:rPr lang="en-US" sz="1800" dirty="0">
                <a:solidFill>
                  <a:schemeClr val="bg1"/>
                </a:solidFill>
                <a:latin typeface="Montserrat" pitchFamily="2" charset="77"/>
              </a:rPr>
              <a:t>Total factory activity for the period is forecast as follows:</a:t>
            </a:r>
          </a:p>
          <a:p>
            <a:pPr marL="0" indent="0">
              <a:buNone/>
            </a:pPr>
            <a:r>
              <a:rPr lang="en-US" sz="1800" dirty="0">
                <a:solidFill>
                  <a:schemeClr val="bg1"/>
                </a:solidFill>
                <a:latin typeface="Montserrat" pitchFamily="2" charset="77"/>
              </a:rPr>
              <a:t>Overheads		£220,000</a:t>
            </a:r>
          </a:p>
          <a:p>
            <a:pPr marL="0" indent="0">
              <a:buNone/>
            </a:pPr>
            <a:r>
              <a:rPr lang="en-US" sz="1800" dirty="0">
                <a:solidFill>
                  <a:schemeClr val="bg1"/>
                </a:solidFill>
                <a:latin typeface="Montserrat" pitchFamily="2" charset="77"/>
              </a:rPr>
              <a:t>Labour Hours		50,000</a:t>
            </a:r>
          </a:p>
          <a:p>
            <a:pPr marL="0" indent="0">
              <a:buNone/>
            </a:pPr>
            <a:r>
              <a:rPr lang="en-US" sz="1800" dirty="0">
                <a:solidFill>
                  <a:schemeClr val="bg1"/>
                </a:solidFill>
                <a:latin typeface="Montserrat" pitchFamily="2" charset="77"/>
              </a:rPr>
              <a:t>Machine Hours		25,000</a:t>
            </a:r>
          </a:p>
          <a:p>
            <a:pPr marL="0" indent="0">
              <a:buNone/>
            </a:pPr>
            <a:r>
              <a:rPr lang="en-US" sz="1800" dirty="0">
                <a:solidFill>
                  <a:schemeClr val="bg1"/>
                </a:solidFill>
                <a:latin typeface="Montserrat" pitchFamily="2" charset="77"/>
              </a:rPr>
              <a:t>Units			100,000</a:t>
            </a:r>
          </a:p>
          <a:p>
            <a:pPr marL="0" indent="0">
              <a:buNone/>
            </a:pPr>
            <a:r>
              <a:rPr lang="en-US" sz="1800" dirty="0">
                <a:solidFill>
                  <a:schemeClr val="bg1"/>
                </a:solidFill>
                <a:latin typeface="Montserrat" pitchFamily="2" charset="77"/>
              </a:rPr>
              <a:t>Complete the following table showing the possible overhead absorption rates that Pointy Ltd could use. You should calculate your answers to 2 decimal places.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6" name="Table 5">
            <a:extLst>
              <a:ext uri="{FF2B5EF4-FFF2-40B4-BE49-F238E27FC236}">
                <a16:creationId xmlns:a16="http://schemas.microsoft.com/office/drawing/2014/main" id="{AE95B47B-2B0F-2448-7631-30673CE7847E}"/>
              </a:ext>
            </a:extLst>
          </p:cNvPr>
          <p:cNvGraphicFramePr>
            <a:graphicFrameLocks noGrp="1"/>
          </p:cNvGraphicFramePr>
          <p:nvPr>
            <p:extLst>
              <p:ext uri="{D42A27DB-BD31-4B8C-83A1-F6EECF244321}">
                <p14:modId xmlns:p14="http://schemas.microsoft.com/office/powerpoint/2010/main" val="3791381627"/>
              </p:ext>
            </p:extLst>
          </p:nvPr>
        </p:nvGraphicFramePr>
        <p:xfrm>
          <a:off x="632602" y="4399855"/>
          <a:ext cx="8128000" cy="1483360"/>
        </p:xfrm>
        <a:graphic>
          <a:graphicData uri="http://schemas.openxmlformats.org/drawingml/2006/table">
            <a:tbl>
              <a:tblPr firstRow="1" bandRow="1">
                <a:tableStyleId>{93296810-A885-4BE3-A3E7-6D5BEEA58F35}</a:tableStyleId>
              </a:tblPr>
              <a:tblGrid>
                <a:gridCol w="2032000">
                  <a:extLst>
                    <a:ext uri="{9D8B030D-6E8A-4147-A177-3AD203B41FA5}">
                      <a16:colId xmlns:a16="http://schemas.microsoft.com/office/drawing/2014/main" val="2025596762"/>
                    </a:ext>
                  </a:extLst>
                </a:gridCol>
                <a:gridCol w="2032000">
                  <a:extLst>
                    <a:ext uri="{9D8B030D-6E8A-4147-A177-3AD203B41FA5}">
                      <a16:colId xmlns:a16="http://schemas.microsoft.com/office/drawing/2014/main" val="2683818791"/>
                    </a:ext>
                  </a:extLst>
                </a:gridCol>
                <a:gridCol w="2032000">
                  <a:extLst>
                    <a:ext uri="{9D8B030D-6E8A-4147-A177-3AD203B41FA5}">
                      <a16:colId xmlns:a16="http://schemas.microsoft.com/office/drawing/2014/main" val="3501864109"/>
                    </a:ext>
                  </a:extLst>
                </a:gridCol>
                <a:gridCol w="2032000">
                  <a:extLst>
                    <a:ext uri="{9D8B030D-6E8A-4147-A177-3AD203B41FA5}">
                      <a16:colId xmlns:a16="http://schemas.microsoft.com/office/drawing/2014/main" val="1548989107"/>
                    </a:ext>
                  </a:extLst>
                </a:gridCol>
              </a:tblGrid>
              <a:tr h="370840">
                <a:tc>
                  <a:txBody>
                    <a:bodyPr/>
                    <a:lstStyle/>
                    <a:p>
                      <a:endParaRPr lang="en-GB"/>
                    </a:p>
                  </a:txBody>
                  <a:tcPr/>
                </a:tc>
                <a:tc>
                  <a:txBody>
                    <a:bodyPr/>
                    <a:lstStyle/>
                    <a:p>
                      <a:r>
                        <a:rPr lang="en-GB" dirty="0"/>
                        <a:t>Per Unit</a:t>
                      </a:r>
                    </a:p>
                  </a:txBody>
                  <a:tcPr/>
                </a:tc>
                <a:tc>
                  <a:txBody>
                    <a:bodyPr/>
                    <a:lstStyle/>
                    <a:p>
                      <a:r>
                        <a:rPr lang="en-GB" dirty="0"/>
                        <a:t>Per Labour Hour</a:t>
                      </a:r>
                    </a:p>
                  </a:txBody>
                  <a:tcPr/>
                </a:tc>
                <a:tc>
                  <a:txBody>
                    <a:bodyPr/>
                    <a:lstStyle/>
                    <a:p>
                      <a:r>
                        <a:rPr lang="en-GB" dirty="0"/>
                        <a:t>Per Machine Hour</a:t>
                      </a:r>
                    </a:p>
                  </a:txBody>
                  <a:tcPr/>
                </a:tc>
                <a:extLst>
                  <a:ext uri="{0D108BD9-81ED-4DB2-BD59-A6C34878D82A}">
                    <a16:rowId xmlns:a16="http://schemas.microsoft.com/office/drawing/2014/main" val="1912419544"/>
                  </a:ext>
                </a:extLst>
              </a:tr>
              <a:tr h="370840">
                <a:tc>
                  <a:txBody>
                    <a:bodyPr/>
                    <a:lstStyle/>
                    <a:p>
                      <a:r>
                        <a:rPr lang="en-GB" dirty="0"/>
                        <a:t>Overheads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1967894234"/>
                  </a:ext>
                </a:extLst>
              </a:tr>
              <a:tr h="370840">
                <a:tc>
                  <a:txBody>
                    <a:bodyPr/>
                    <a:lstStyle/>
                    <a:p>
                      <a:r>
                        <a:rPr lang="en-GB" dirty="0"/>
                        <a:t>Activity</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3120298074"/>
                  </a:ext>
                </a:extLst>
              </a:tr>
              <a:tr h="370840">
                <a:tc>
                  <a:txBody>
                    <a:bodyPr/>
                    <a:lstStyle/>
                    <a:p>
                      <a:r>
                        <a:rPr lang="en-GB" dirty="0"/>
                        <a:t>Absorption Rate (£)</a:t>
                      </a: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tc>
                  <a:txBody>
                    <a:bodyPr/>
                    <a:lstStyle/>
                    <a:p>
                      <a:endParaRPr lang="en-GB" dirty="0">
                        <a:solidFill>
                          <a:srgbClr val="FF0000"/>
                        </a:solidFill>
                      </a:endParaRPr>
                    </a:p>
                  </a:txBody>
                  <a:tcPr/>
                </a:tc>
                <a:extLst>
                  <a:ext uri="{0D108BD9-81ED-4DB2-BD59-A6C34878D82A}">
                    <a16:rowId xmlns:a16="http://schemas.microsoft.com/office/drawing/2014/main" val="3703359235"/>
                  </a:ext>
                </a:extLst>
              </a:tr>
            </a:tbl>
          </a:graphicData>
        </a:graphic>
      </p:graphicFrame>
    </p:spTree>
    <p:extLst>
      <p:ext uri="{BB962C8B-B14F-4D97-AF65-F5344CB8AC3E}">
        <p14:creationId xmlns:p14="http://schemas.microsoft.com/office/powerpoint/2010/main" val="1213314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2854</TotalTime>
  <Words>887</Words>
  <Application>Microsoft Macintosh PowerPoint</Application>
  <PresentationFormat>Widescreen</PresentationFormat>
  <Paragraphs>343</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Montserrat</vt:lpstr>
      <vt:lpstr>Montserrat ExtraBold</vt:lpstr>
      <vt:lpstr>Montserrat SemiBold</vt:lpstr>
      <vt:lpstr>Office Theme</vt:lpstr>
      <vt:lpstr>PowerPoint Presentation</vt:lpstr>
      <vt:lpstr>Topics</vt:lpstr>
      <vt:lpstr>Inventory Valuation Methods - FIFO</vt:lpstr>
      <vt:lpstr>Inventory Valuation Methods - LIFO</vt:lpstr>
      <vt:lpstr>Inventory Valuation Methods - AVCO</vt:lpstr>
      <vt:lpstr>Inventory Valuation Methods – Analysis</vt:lpstr>
      <vt:lpstr>Labour Costing – Overtime vs Premium</vt:lpstr>
      <vt:lpstr>Labour Costing – Overtime vs Premium</vt:lpstr>
      <vt:lpstr>Overhead and Absorption Costing</vt:lpstr>
      <vt:lpstr>Overhead and Absorption Costing</vt:lpstr>
      <vt:lpstr>Overhead and Absorption Costing</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Steven Nash</cp:lastModifiedBy>
  <cp:revision>191</cp:revision>
  <dcterms:created xsi:type="dcterms:W3CDTF">2023-01-20T15:18:18Z</dcterms:created>
  <dcterms:modified xsi:type="dcterms:W3CDTF">2026-03-11T10:17:14Z</dcterms:modified>
</cp:coreProperties>
</file>