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62" r:id="rId3"/>
    <p:sldId id="299" r:id="rId4"/>
    <p:sldId id="300" r:id="rId5"/>
    <p:sldId id="301" r:id="rId6"/>
    <p:sldId id="306" r:id="rId7"/>
    <p:sldId id="302" r:id="rId8"/>
    <p:sldId id="303" r:id="rId9"/>
    <p:sldId id="304" r:id="rId10"/>
    <p:sldId id="305" r:id="rId11"/>
    <p:sldId id="307" r:id="rId12"/>
    <p:sldId id="310" r:id="rId13"/>
    <p:sldId id="311" r:id="rId14"/>
    <p:sldId id="312" r:id="rId15"/>
    <p:sldId id="298" r:id="rId16"/>
    <p:sldId id="30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723BB2-CD7F-4E52-AE64-A70EDDD4AF7E}" v="5099" dt="2026-04-08T00:27:02.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6405"/>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4/8/2026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4/8/2026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4/8/2026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itchFamily="2" charset="77"/>
              </a:rPr>
              <a:t>The Business Environment (BENV) - </a:t>
            </a:r>
          </a:p>
          <a:p>
            <a:r>
              <a:rPr lang="en-US" sz="3600" b="1" dirty="0">
                <a:solidFill>
                  <a:schemeClr val="bg1"/>
                </a:solidFill>
                <a:latin typeface="Montserrat SemiBold" pitchFamily="2" charset="77"/>
              </a:rPr>
              <a:t>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D3193E-AEE2-5FB7-E1D9-0EC5002FE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1ABC8-C343-E48A-11ED-4535B2CC9160}"/>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8C8D2B9D-B246-0030-C245-F091881831C1}"/>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D6BFDA88-089C-0993-8EC1-EB6E2DA2B321}"/>
              </a:ext>
            </a:extLst>
          </p:cNvPr>
          <p:cNvGraphicFramePr>
            <a:graphicFrameLocks noGrp="1"/>
          </p:cNvGraphicFramePr>
          <p:nvPr>
            <p:extLst>
              <p:ext uri="{D42A27DB-BD31-4B8C-83A1-F6EECF244321}">
                <p14:modId xmlns:p14="http://schemas.microsoft.com/office/powerpoint/2010/main" val="3423510871"/>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r>
                        <a:rPr lang="en-GB" dirty="0">
                          <a:solidFill>
                            <a:srgbClr val="FF0000"/>
                          </a:solidFill>
                        </a:rPr>
                        <a:t>Advocacy</a:t>
                      </a: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r>
                        <a:rPr lang="en-GB" dirty="0">
                          <a:solidFill>
                            <a:srgbClr val="FF0000"/>
                          </a:solidFill>
                        </a:rPr>
                        <a:t>Intimidation</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45092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556881" y="616140"/>
            <a:ext cx="11378241" cy="6026199"/>
          </a:xfrm>
        </p:spPr>
        <p:txBody>
          <a:bodyPr>
            <a:normAutofit fontScale="77500" lnSpcReduction="20000"/>
          </a:bodyPr>
          <a:lstStyle/>
          <a:p>
            <a:pPr marL="0" indent="0">
              <a:buNone/>
            </a:pPr>
            <a:r>
              <a:rPr lang="en-US" sz="1800" dirty="0">
                <a:solidFill>
                  <a:schemeClr val="bg1"/>
                </a:solidFill>
                <a:latin typeface="Montserrat" pitchFamily="2" charset="77"/>
              </a:rPr>
              <a:t>You work as an Accounts Assistant at GreenTech Supplies Ltd, a company that sells environmentally</a:t>
            </a:r>
          </a:p>
          <a:p>
            <a:pPr marL="0" indent="0">
              <a:buNone/>
            </a:pPr>
            <a:r>
              <a:rPr lang="en-US" sz="1800" dirty="0">
                <a:solidFill>
                  <a:schemeClr val="bg1"/>
                </a:solidFill>
                <a:latin typeface="Montserrat" pitchFamily="2" charset="77"/>
              </a:rPr>
              <a:t>friendly office equipment. You report to the Finance Manager, but you receive the following email </a:t>
            </a:r>
          </a:p>
          <a:p>
            <a:pPr marL="0" indent="0">
              <a:buNone/>
            </a:pPr>
            <a:r>
              <a:rPr lang="en-US" sz="1800" dirty="0">
                <a:solidFill>
                  <a:schemeClr val="bg1"/>
                </a:solidFill>
                <a:latin typeface="Montserrat" pitchFamily="2" charset="77"/>
              </a:rPr>
              <a:t>directly from the Finance Director.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Write a response to this email and include the following:</a:t>
            </a:r>
          </a:p>
          <a:p>
            <a:r>
              <a:rPr lang="en-US" sz="1800" dirty="0">
                <a:solidFill>
                  <a:schemeClr val="bg1"/>
                </a:solidFill>
                <a:latin typeface="Montserrat" pitchFamily="2" charset="77"/>
              </a:rPr>
              <a:t>Identify the ethical principles at risk</a:t>
            </a:r>
          </a:p>
          <a:p>
            <a:r>
              <a:rPr lang="en-US" sz="1800" dirty="0">
                <a:solidFill>
                  <a:schemeClr val="bg1"/>
                </a:solidFill>
                <a:latin typeface="Montserrat" pitchFamily="2" charset="77"/>
              </a:rPr>
              <a:t>Identify the threats to the ethical principles</a:t>
            </a:r>
          </a:p>
          <a:p>
            <a:r>
              <a:rPr lang="en-US" sz="1800" dirty="0">
                <a:solidFill>
                  <a:schemeClr val="bg1"/>
                </a:solidFill>
                <a:latin typeface="Montserrat" pitchFamily="2" charset="77"/>
              </a:rPr>
              <a:t>Explain why these are issues</a:t>
            </a:r>
          </a:p>
          <a:p>
            <a:r>
              <a:rPr lang="en-US" sz="1800" dirty="0">
                <a:solidFill>
                  <a:schemeClr val="bg1"/>
                </a:solidFill>
                <a:latin typeface="Montserrat" pitchFamily="2" charset="77"/>
              </a:rPr>
              <a:t>Suggest an appropriate course of action</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30AE566A-02C0-B6DD-C555-ABE78D48F8A3}"/>
              </a:ext>
            </a:extLst>
          </p:cNvPr>
          <p:cNvGraphicFramePr>
            <a:graphicFrameLocks noGrp="1"/>
          </p:cNvGraphicFramePr>
          <p:nvPr>
            <p:extLst>
              <p:ext uri="{D42A27DB-BD31-4B8C-83A1-F6EECF244321}">
                <p14:modId xmlns:p14="http://schemas.microsoft.com/office/powerpoint/2010/main" val="1924244732"/>
              </p:ext>
            </p:extLst>
          </p:nvPr>
        </p:nvGraphicFramePr>
        <p:xfrm>
          <a:off x="556881" y="1436506"/>
          <a:ext cx="10036355" cy="3444240"/>
        </p:xfrm>
        <a:graphic>
          <a:graphicData uri="http://schemas.openxmlformats.org/drawingml/2006/table">
            <a:tbl>
              <a:tblPr firstRow="1" bandRow="1">
                <a:tableStyleId>{5C22544A-7EE6-4342-B048-85BDC9FD1C3A}</a:tableStyleId>
              </a:tblPr>
              <a:tblGrid>
                <a:gridCol w="10036355">
                  <a:extLst>
                    <a:ext uri="{9D8B030D-6E8A-4147-A177-3AD203B41FA5}">
                      <a16:colId xmlns:a16="http://schemas.microsoft.com/office/drawing/2014/main" val="1094506917"/>
                    </a:ext>
                  </a:extLst>
                </a:gridCol>
              </a:tblGrid>
              <a:tr h="2721426">
                <a:tc>
                  <a:txBody>
                    <a:bodyPr/>
                    <a:lstStyle/>
                    <a:p>
                      <a:r>
                        <a:rPr lang="en-GB" sz="1100" dirty="0">
                          <a:solidFill>
                            <a:sysClr val="windowText" lastClr="000000"/>
                          </a:solidFill>
                        </a:rPr>
                        <a:t>From: </a:t>
                      </a:r>
                      <a:r>
                        <a:rPr lang="en-GB" sz="1100" b="0" dirty="0">
                          <a:solidFill>
                            <a:sysClr val="windowText" lastClr="000000"/>
                          </a:solidFill>
                        </a:rPr>
                        <a:t>J Carter, Finance Director</a:t>
                      </a:r>
                    </a:p>
                    <a:p>
                      <a:r>
                        <a:rPr lang="en-GB" sz="1100" dirty="0">
                          <a:solidFill>
                            <a:sysClr val="windowText" lastClr="000000"/>
                          </a:solidFill>
                        </a:rPr>
                        <a:t>To: </a:t>
                      </a:r>
                      <a:r>
                        <a:rPr lang="en-GB" sz="1100" b="0" dirty="0">
                          <a:solidFill>
                            <a:sysClr val="windowText" lastClr="000000"/>
                          </a:solidFill>
                        </a:rPr>
                        <a:t>Accounts Assistant</a:t>
                      </a:r>
                    </a:p>
                    <a:p>
                      <a:r>
                        <a:rPr lang="en-GB" sz="1100" dirty="0">
                          <a:solidFill>
                            <a:sysClr val="windowText" lastClr="000000"/>
                          </a:solidFill>
                        </a:rPr>
                        <a:t>Subject: </a:t>
                      </a:r>
                      <a:r>
                        <a:rPr lang="en-GB" sz="1100" b="0" dirty="0">
                          <a:solidFill>
                            <a:sysClr val="windowText" lastClr="000000"/>
                          </a:solidFill>
                        </a:rPr>
                        <a:t>URGENT – Year-End Figures</a:t>
                      </a:r>
                    </a:p>
                    <a:p>
                      <a:endParaRPr lang="en-GB" sz="1100" dirty="0">
                        <a:solidFill>
                          <a:sysClr val="windowText" lastClr="000000"/>
                        </a:solidFill>
                      </a:endParaRPr>
                    </a:p>
                    <a:p>
                      <a:r>
                        <a:rPr lang="en-GB" sz="1100" b="0" dirty="0">
                          <a:solidFill>
                            <a:sysClr val="windowText" lastClr="000000"/>
                          </a:solidFill>
                        </a:rPr>
                        <a:t>Hi, </a:t>
                      </a:r>
                    </a:p>
                    <a:p>
                      <a:endParaRPr lang="en-GB" sz="1100" b="0" dirty="0">
                        <a:solidFill>
                          <a:sysClr val="windowText" lastClr="000000"/>
                        </a:solidFill>
                      </a:endParaRPr>
                    </a:p>
                    <a:p>
                      <a:r>
                        <a:rPr lang="en-GB" sz="1100" b="0" dirty="0">
                          <a:solidFill>
                            <a:sysClr val="windowText" lastClr="000000"/>
                          </a:solidFill>
                        </a:rPr>
                        <a:t>We are very close to securing a large bank loan which will allow us to expand next year. The bank is reviewing our year-end financial statements tomorrow. </a:t>
                      </a:r>
                    </a:p>
                    <a:p>
                      <a:endParaRPr lang="en-GB" sz="1100" b="0" dirty="0">
                        <a:solidFill>
                          <a:sysClr val="windowText" lastClr="000000"/>
                        </a:solidFill>
                      </a:endParaRPr>
                    </a:p>
                    <a:p>
                      <a:r>
                        <a:rPr lang="en-GB" sz="1100" b="0" dirty="0">
                          <a:solidFill>
                            <a:sysClr val="windowText" lastClr="000000"/>
                          </a:solidFill>
                        </a:rPr>
                        <a:t>I’ve looked at the draft figures and profits are slightly lower than expected. I need you to delay recording the recent supplier invoices (£18,000) until next month. This will improve our profit position for the bank review. </a:t>
                      </a:r>
                    </a:p>
                    <a:p>
                      <a:endParaRPr lang="en-GB" sz="1100" b="0" dirty="0">
                        <a:solidFill>
                          <a:sysClr val="windowText" lastClr="000000"/>
                        </a:solidFill>
                      </a:endParaRPr>
                    </a:p>
                    <a:p>
                      <a:r>
                        <a:rPr lang="en-GB" sz="1100" b="0" dirty="0">
                          <a:solidFill>
                            <a:sysClr val="windowText" lastClr="000000"/>
                          </a:solidFill>
                        </a:rPr>
                        <a:t>Also, one of our biggest customers is my sister’s company. We haven’t yet received payment from her, but please don’t include her overdue balance in the aged receivables report being sent to the bank. I know she’ll pay soon.</a:t>
                      </a:r>
                    </a:p>
                    <a:p>
                      <a:endParaRPr lang="en-GB" sz="1100" b="0" dirty="0">
                        <a:solidFill>
                          <a:sysClr val="windowText" lastClr="000000"/>
                        </a:solidFill>
                      </a:endParaRPr>
                    </a:p>
                    <a:p>
                      <a:r>
                        <a:rPr lang="en-GB" sz="1100" b="0" dirty="0">
                          <a:solidFill>
                            <a:sysClr val="windowText" lastClr="000000"/>
                          </a:solidFill>
                        </a:rPr>
                        <a:t>As you know, bonuses this year depend on the business hitting its profit targets. If this loan goes through, it will benefit everyone – including you.</a:t>
                      </a:r>
                    </a:p>
                    <a:p>
                      <a:endParaRPr lang="en-GB" sz="1100" b="0" dirty="0">
                        <a:solidFill>
                          <a:sysClr val="windowText" lastClr="000000"/>
                        </a:solidFill>
                      </a:endParaRPr>
                    </a:p>
                    <a:p>
                      <a:r>
                        <a:rPr lang="en-GB" sz="1100" b="0" dirty="0">
                          <a:solidFill>
                            <a:sysClr val="windowText" lastClr="000000"/>
                          </a:solidFill>
                        </a:rPr>
                        <a:t>There’s no need to discuss this with anyone else. I trust you to handle it discreetly.</a:t>
                      </a:r>
                    </a:p>
                    <a:p>
                      <a:endParaRPr lang="en-GB" sz="1100" b="0" dirty="0">
                        <a:solidFill>
                          <a:sysClr val="windowText" lastClr="000000"/>
                        </a:solidFill>
                      </a:endParaRPr>
                    </a:p>
                    <a:p>
                      <a:r>
                        <a:rPr lang="en-GB" sz="1100" b="0" dirty="0">
                          <a:solidFill>
                            <a:sysClr val="windowText" lastClr="000000"/>
                          </a:solidFill>
                        </a:rPr>
                        <a:t>Thanks,</a:t>
                      </a:r>
                    </a:p>
                    <a:p>
                      <a:r>
                        <a:rPr lang="en-GB" sz="1100" b="0" dirty="0">
                          <a:solidFill>
                            <a:sysClr val="windowText" lastClr="000000"/>
                          </a:solidFill>
                        </a:rPr>
                        <a:t>James Carter</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203592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7" end="1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8" end="1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9" end="1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20" end="2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B7C71D5-1427-E007-E157-034A66B69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8078A-F87C-4F7B-65E3-F8DB9AA7EED0}"/>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graphicFrame>
        <p:nvGraphicFramePr>
          <p:cNvPr id="3" name="Table 2">
            <a:extLst>
              <a:ext uri="{FF2B5EF4-FFF2-40B4-BE49-F238E27FC236}">
                <a16:creationId xmlns:a16="http://schemas.microsoft.com/office/drawing/2014/main" id="{3DC6CD09-14B4-E183-7F9C-1A0B7723CE71}"/>
              </a:ext>
            </a:extLst>
          </p:cNvPr>
          <p:cNvGraphicFramePr>
            <a:graphicFrameLocks noGrp="1"/>
          </p:cNvGraphicFramePr>
          <p:nvPr>
            <p:extLst>
              <p:ext uri="{D42A27DB-BD31-4B8C-83A1-F6EECF244321}">
                <p14:modId xmlns:p14="http://schemas.microsoft.com/office/powerpoint/2010/main" val="1080340472"/>
              </p:ext>
            </p:extLst>
          </p:nvPr>
        </p:nvGraphicFramePr>
        <p:xfrm>
          <a:off x="272208" y="568054"/>
          <a:ext cx="11537354" cy="5623560"/>
        </p:xfrm>
        <a:graphic>
          <a:graphicData uri="http://schemas.openxmlformats.org/drawingml/2006/table">
            <a:tbl>
              <a:tblPr firstRow="1" bandRow="1">
                <a:tableStyleId>{5C22544A-7EE6-4342-B048-85BDC9FD1C3A}</a:tableStyleId>
              </a:tblPr>
              <a:tblGrid>
                <a:gridCol w="11537354">
                  <a:extLst>
                    <a:ext uri="{9D8B030D-6E8A-4147-A177-3AD203B41FA5}">
                      <a16:colId xmlns:a16="http://schemas.microsoft.com/office/drawing/2014/main" val="1094506917"/>
                    </a:ext>
                  </a:extLst>
                </a:gridCol>
              </a:tblGrid>
              <a:tr h="4978733">
                <a:tc>
                  <a:txBody>
                    <a:bodyPr/>
                    <a:lstStyle/>
                    <a:p>
                      <a:r>
                        <a:rPr lang="en-GB" sz="1100" dirty="0">
                          <a:solidFill>
                            <a:sysClr val="windowText" lastClr="000000"/>
                          </a:solidFill>
                        </a:rPr>
                        <a:t>From: </a:t>
                      </a:r>
                      <a:r>
                        <a:rPr lang="en-GB" sz="1100" b="0" dirty="0">
                          <a:solidFill>
                            <a:sysClr val="windowText" lastClr="000000"/>
                          </a:solidFill>
                        </a:rPr>
                        <a:t>Accounts Assistant</a:t>
                      </a:r>
                    </a:p>
                    <a:p>
                      <a:r>
                        <a:rPr lang="en-GB" sz="1100" dirty="0">
                          <a:solidFill>
                            <a:sysClr val="windowText" lastClr="000000"/>
                          </a:solidFill>
                        </a:rPr>
                        <a:t>To: </a:t>
                      </a:r>
                      <a:r>
                        <a:rPr lang="en-GB" sz="1100" b="0" dirty="0">
                          <a:solidFill>
                            <a:sysClr val="windowText" lastClr="000000"/>
                          </a:solidFill>
                        </a:rPr>
                        <a:t>J Carter, Finance Director</a:t>
                      </a:r>
                    </a:p>
                    <a:p>
                      <a:r>
                        <a:rPr lang="en-GB" sz="1100" dirty="0">
                          <a:solidFill>
                            <a:sysClr val="windowText" lastClr="000000"/>
                          </a:solidFill>
                        </a:rPr>
                        <a:t>Subject: </a:t>
                      </a:r>
                      <a:r>
                        <a:rPr lang="en-GB" sz="1100" b="0" dirty="0">
                          <a:solidFill>
                            <a:sysClr val="windowText" lastClr="000000"/>
                          </a:solidFill>
                        </a:rPr>
                        <a:t>URGENT – Year-End Figures</a:t>
                      </a:r>
                    </a:p>
                    <a:p>
                      <a:endParaRPr lang="en-GB" sz="1100" dirty="0">
                        <a:solidFill>
                          <a:sysClr val="windowText" lastClr="000000"/>
                        </a:solidFill>
                      </a:endParaRPr>
                    </a:p>
                    <a:p>
                      <a:r>
                        <a:rPr lang="en-GB" sz="1100" b="0" dirty="0">
                          <a:solidFill>
                            <a:srgbClr val="FF0000"/>
                          </a:solidFill>
                        </a:rPr>
                        <a:t>Hi James, </a:t>
                      </a:r>
                    </a:p>
                    <a:p>
                      <a:endParaRPr lang="en-GB" sz="1100" b="0" dirty="0">
                        <a:solidFill>
                          <a:srgbClr val="FF0000"/>
                        </a:solidFill>
                      </a:endParaRPr>
                    </a:p>
                    <a:p>
                      <a:r>
                        <a:rPr lang="en-GB" sz="1100" b="0" dirty="0">
                          <a:solidFill>
                            <a:srgbClr val="FF0000"/>
                          </a:solidFill>
                        </a:rPr>
                        <a:t>Thank you for your email regarding the year-end figures.</a:t>
                      </a:r>
                    </a:p>
                    <a:p>
                      <a:endParaRPr lang="en-GB" sz="1100" b="0" dirty="0">
                        <a:solidFill>
                          <a:srgbClr val="FF0000"/>
                        </a:solidFill>
                      </a:endParaRPr>
                    </a:p>
                    <a:p>
                      <a:r>
                        <a:rPr lang="en-GB" sz="1100" b="0" dirty="0">
                          <a:solidFill>
                            <a:srgbClr val="FF0000"/>
                          </a:solidFill>
                        </a:rPr>
                        <a:t>Having considered your request, I am concerned that delaying the recording of the supplier invoices and excluding the overdue balance from the aged receivables report would not comply with professional ethical standards.</a:t>
                      </a:r>
                    </a:p>
                    <a:p>
                      <a:endParaRPr lang="en-GB" sz="1100" b="0" dirty="0">
                        <a:solidFill>
                          <a:srgbClr val="FF0000"/>
                        </a:solidFill>
                      </a:endParaRPr>
                    </a:p>
                    <a:p>
                      <a:r>
                        <a:rPr lang="en-GB" sz="1100" b="0" dirty="0">
                          <a:solidFill>
                            <a:srgbClr val="FF0000"/>
                          </a:solidFill>
                        </a:rPr>
                        <a:t>The request to postpone recording the £18,000 supplier invoices would affect the accuracy of the financial statements. This raises concerns regarding the principle of integrity, as financial information must be presented honestly and transparently. It also affects professional competence and due care, as I have a responsibility to ensure financial records are complete and accurate.</a:t>
                      </a:r>
                    </a:p>
                    <a:p>
                      <a:endParaRPr lang="en-GB" sz="1100" b="0" dirty="0">
                        <a:solidFill>
                          <a:srgbClr val="FF0000"/>
                        </a:solidFill>
                      </a:endParaRPr>
                    </a:p>
                    <a:p>
                      <a:r>
                        <a:rPr lang="en-GB" sz="1100" b="0" dirty="0">
                          <a:solidFill>
                            <a:srgbClr val="FF0000"/>
                          </a:solidFill>
                        </a:rPr>
                        <a:t>Removing the overdue balance relating to your sister’s company creates a potential conflict of interest. This impacts the principle of objectivity, as personal relationships should not influence professional judgement. </a:t>
                      </a:r>
                    </a:p>
                    <a:p>
                      <a:endParaRPr lang="en-GB" sz="1100" b="0" dirty="0">
                        <a:solidFill>
                          <a:srgbClr val="FF0000"/>
                        </a:solidFill>
                      </a:endParaRPr>
                    </a:p>
                    <a:p>
                      <a:r>
                        <a:rPr lang="en-GB" sz="1100" b="0" dirty="0">
                          <a:solidFill>
                            <a:srgbClr val="FF0000"/>
                          </a:solidFill>
                        </a:rPr>
                        <a:t>I am also concerned that presenting financial information to the bank that does not fully reflect the company’s true position could breach the principle of professional behaviour, as it may mislead external stakeholders.</a:t>
                      </a:r>
                    </a:p>
                    <a:p>
                      <a:endParaRPr lang="en-GB" sz="1100" b="0" dirty="0">
                        <a:solidFill>
                          <a:srgbClr val="FF0000"/>
                        </a:solidFill>
                      </a:endParaRPr>
                    </a:p>
                    <a:p>
                      <a:r>
                        <a:rPr lang="en-GB" sz="1100" b="0" dirty="0">
                          <a:solidFill>
                            <a:srgbClr val="FF0000"/>
                          </a:solidFill>
                        </a:rPr>
                        <a:t>There are several ethical threats present in this situation which include:</a:t>
                      </a:r>
                    </a:p>
                    <a:p>
                      <a:endParaRPr lang="en-GB" sz="1100" b="0" dirty="0">
                        <a:solidFill>
                          <a:srgbClr val="FF0000"/>
                        </a:solidFill>
                      </a:endParaRPr>
                    </a:p>
                    <a:p>
                      <a:pPr marL="171450" indent="-171450">
                        <a:buFont typeface="Arial" panose="020B0604020202020204" pitchFamily="34" charset="0"/>
                        <a:buChar char="•"/>
                      </a:pPr>
                      <a:r>
                        <a:rPr lang="en-GB" sz="1100" b="0" dirty="0">
                          <a:solidFill>
                            <a:srgbClr val="FF0000"/>
                          </a:solidFill>
                        </a:rPr>
                        <a:t>Self Interest – staff bonuses are linked to profit targets and loan approval</a:t>
                      </a:r>
                    </a:p>
                    <a:p>
                      <a:pPr marL="171450" indent="-171450">
                        <a:buFont typeface="Arial" panose="020B0604020202020204" pitchFamily="34" charset="0"/>
                        <a:buChar char="•"/>
                      </a:pPr>
                      <a:r>
                        <a:rPr lang="en-GB" sz="1100" b="0" dirty="0">
                          <a:solidFill>
                            <a:srgbClr val="FF0000"/>
                          </a:solidFill>
                        </a:rPr>
                        <a:t>Familiarity – the relationship with your sister’s company</a:t>
                      </a:r>
                    </a:p>
                    <a:p>
                      <a:pPr marL="171450" indent="-171450">
                        <a:buFont typeface="Arial" panose="020B0604020202020204" pitchFamily="34" charset="0"/>
                        <a:buChar char="•"/>
                      </a:pPr>
                      <a:r>
                        <a:rPr lang="en-GB" sz="1100" b="0" dirty="0">
                          <a:solidFill>
                            <a:srgbClr val="FF0000"/>
                          </a:solidFill>
                        </a:rPr>
                        <a:t>Advocacy – information being adjusted to support securing the bank loan</a:t>
                      </a:r>
                    </a:p>
                    <a:p>
                      <a:pPr marL="171450" indent="-171450">
                        <a:buFont typeface="Arial" panose="020B0604020202020204" pitchFamily="34" charset="0"/>
                        <a:buChar char="•"/>
                      </a:pPr>
                      <a:r>
                        <a:rPr lang="en-GB" sz="1100" b="0" dirty="0">
                          <a:solidFill>
                            <a:srgbClr val="FF0000"/>
                          </a:solidFill>
                        </a:rPr>
                        <a:t>Intimidation – due to the urgency and request for discretion</a:t>
                      </a:r>
                    </a:p>
                    <a:p>
                      <a:pPr marL="171450" indent="-171450">
                        <a:buFont typeface="Arial" panose="020B0604020202020204" pitchFamily="34" charset="0"/>
                        <a:buChar char="•"/>
                      </a:pPr>
                      <a:r>
                        <a:rPr lang="en-GB" sz="1100" b="0" dirty="0">
                          <a:solidFill>
                            <a:srgbClr val="FF0000"/>
                          </a:solidFill>
                        </a:rPr>
                        <a:t>Self Review – if adjustments are later reviewed internally</a:t>
                      </a:r>
                    </a:p>
                    <a:p>
                      <a:pPr marL="171450" indent="-171450">
                        <a:buFont typeface="Arial" panose="020B0604020202020204" pitchFamily="34" charset="0"/>
                        <a:buChar char="•"/>
                      </a:pPr>
                      <a:endParaRPr lang="en-GB" sz="1100" b="0" dirty="0">
                        <a:solidFill>
                          <a:srgbClr val="FF0000"/>
                        </a:solidFill>
                      </a:endParaRPr>
                    </a:p>
                    <a:p>
                      <a:pPr marL="0" indent="0">
                        <a:buFont typeface="Arial" panose="020B0604020202020204" pitchFamily="34" charset="0"/>
                        <a:buNone/>
                      </a:pPr>
                      <a:r>
                        <a:rPr lang="en-GB" sz="1100" b="0" dirty="0">
                          <a:solidFill>
                            <a:srgbClr val="FF0000"/>
                          </a:solidFill>
                        </a:rPr>
                        <a:t>Given these concerns, I would not feel comfortable making the requested changes. I believe the appropriate cause of action would be to ensure all transactions are recorded accurately and to discuss this matter with the Finance Manager in line with company policy.</a:t>
                      </a:r>
                    </a:p>
                    <a:p>
                      <a:pPr marL="0" indent="0">
                        <a:buFont typeface="Arial" panose="020B0604020202020204" pitchFamily="34" charset="0"/>
                        <a:buNone/>
                      </a:pPr>
                      <a:endParaRPr lang="en-GB" sz="1100" b="0" dirty="0">
                        <a:solidFill>
                          <a:srgbClr val="FF0000"/>
                        </a:solidFill>
                      </a:endParaRPr>
                    </a:p>
                    <a:p>
                      <a:pPr marL="0" indent="0">
                        <a:buFont typeface="Arial" panose="020B0604020202020204" pitchFamily="34" charset="0"/>
                        <a:buNone/>
                      </a:pPr>
                      <a:r>
                        <a:rPr lang="en-GB" sz="1100" b="0" dirty="0">
                          <a:solidFill>
                            <a:srgbClr val="FF0000"/>
                          </a:solidFill>
                        </a:rPr>
                        <a:t>Kind regards, </a:t>
                      </a:r>
                    </a:p>
                    <a:p>
                      <a:pPr marL="0" indent="0">
                        <a:buFont typeface="Arial" panose="020B0604020202020204" pitchFamily="34" charset="0"/>
                        <a:buNone/>
                      </a:pPr>
                      <a:r>
                        <a:rPr lang="en-GB" sz="1100" b="0" dirty="0">
                          <a:solidFill>
                            <a:srgbClr val="FF0000"/>
                          </a:solidFill>
                        </a:rPr>
                        <a:t>Accounts Assistant</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2881340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5043CBD-B72F-6201-8510-3799ACC6C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C113E-5E21-4EF3-F15A-CC26AF35AE2E}"/>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F03D18F1-E229-F40C-7988-979BCF2E788F}"/>
              </a:ext>
            </a:extLst>
          </p:cNvPr>
          <p:cNvSpPr>
            <a:spLocks noGrp="1"/>
          </p:cNvSpPr>
          <p:nvPr>
            <p:ph idx="1"/>
          </p:nvPr>
        </p:nvSpPr>
        <p:spPr>
          <a:xfrm>
            <a:off x="556881" y="616140"/>
            <a:ext cx="11378241" cy="6026199"/>
          </a:xfrm>
        </p:spPr>
        <p:txBody>
          <a:bodyPr>
            <a:normAutofit fontScale="85000" lnSpcReduction="20000"/>
          </a:bodyPr>
          <a:lstStyle/>
          <a:p>
            <a:pPr marL="0" indent="0">
              <a:buNone/>
            </a:pPr>
            <a:r>
              <a:rPr lang="en-US" sz="1800" dirty="0">
                <a:solidFill>
                  <a:schemeClr val="bg1"/>
                </a:solidFill>
                <a:latin typeface="Montserrat" pitchFamily="2" charset="77"/>
              </a:rPr>
              <a:t>You work as an Accounts </a:t>
            </a:r>
            <a:r>
              <a:rPr lang="en-US" sz="1800" dirty="0" err="1">
                <a:solidFill>
                  <a:schemeClr val="bg1"/>
                </a:solidFill>
                <a:latin typeface="Montserrat" pitchFamily="2" charset="77"/>
              </a:rPr>
              <a:t>Assitant</a:t>
            </a:r>
            <a:r>
              <a:rPr lang="en-US" sz="1800" dirty="0">
                <a:solidFill>
                  <a:schemeClr val="bg1"/>
                </a:solidFill>
                <a:latin typeface="Montserrat" pitchFamily="2" charset="77"/>
              </a:rPr>
              <a:t> at Riverstone Training Ltd. As part of your role, you have access to the company’s customer database, which includes addresses, contact numbers  and payment information. You receive the following email from the Commercial Director.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Write a response to this email and include the following:</a:t>
            </a:r>
          </a:p>
          <a:p>
            <a:r>
              <a:rPr lang="en-US" sz="1800" dirty="0">
                <a:solidFill>
                  <a:schemeClr val="bg1"/>
                </a:solidFill>
                <a:latin typeface="Montserrat" pitchFamily="2" charset="77"/>
              </a:rPr>
              <a:t>Identify the ethical principles at risk</a:t>
            </a:r>
          </a:p>
          <a:p>
            <a:r>
              <a:rPr lang="en-US" sz="1800" dirty="0">
                <a:solidFill>
                  <a:schemeClr val="bg1"/>
                </a:solidFill>
                <a:latin typeface="Montserrat" pitchFamily="2" charset="77"/>
              </a:rPr>
              <a:t>Identify the threats to the ethical principles</a:t>
            </a:r>
          </a:p>
          <a:p>
            <a:r>
              <a:rPr lang="en-US" sz="1800" dirty="0">
                <a:solidFill>
                  <a:schemeClr val="bg1"/>
                </a:solidFill>
                <a:latin typeface="Montserrat" pitchFamily="2" charset="77"/>
              </a:rPr>
              <a:t>Explain why these are issues</a:t>
            </a:r>
          </a:p>
          <a:p>
            <a:r>
              <a:rPr lang="en-US" sz="1800" dirty="0">
                <a:solidFill>
                  <a:schemeClr val="bg1"/>
                </a:solidFill>
                <a:latin typeface="Montserrat" pitchFamily="2" charset="77"/>
              </a:rPr>
              <a:t>Suggest an appropriate course of action</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262340D0-1F93-5D8F-49A4-08C43F42CA82}"/>
              </a:ext>
            </a:extLst>
          </p:cNvPr>
          <p:cNvGraphicFramePr>
            <a:graphicFrameLocks noGrp="1"/>
          </p:cNvGraphicFramePr>
          <p:nvPr>
            <p:extLst>
              <p:ext uri="{D42A27DB-BD31-4B8C-83A1-F6EECF244321}">
                <p14:modId xmlns:p14="http://schemas.microsoft.com/office/powerpoint/2010/main" val="2266399763"/>
              </p:ext>
            </p:extLst>
          </p:nvPr>
        </p:nvGraphicFramePr>
        <p:xfrm>
          <a:off x="556881" y="1436506"/>
          <a:ext cx="10036355" cy="3444240"/>
        </p:xfrm>
        <a:graphic>
          <a:graphicData uri="http://schemas.openxmlformats.org/drawingml/2006/table">
            <a:tbl>
              <a:tblPr firstRow="1" bandRow="1">
                <a:tableStyleId>{5C22544A-7EE6-4342-B048-85BDC9FD1C3A}</a:tableStyleId>
              </a:tblPr>
              <a:tblGrid>
                <a:gridCol w="10036355">
                  <a:extLst>
                    <a:ext uri="{9D8B030D-6E8A-4147-A177-3AD203B41FA5}">
                      <a16:colId xmlns:a16="http://schemas.microsoft.com/office/drawing/2014/main" val="1094506917"/>
                    </a:ext>
                  </a:extLst>
                </a:gridCol>
              </a:tblGrid>
              <a:tr h="2721426">
                <a:tc>
                  <a:txBody>
                    <a:bodyPr/>
                    <a:lstStyle/>
                    <a:p>
                      <a:r>
                        <a:rPr lang="en-GB" sz="1100" dirty="0">
                          <a:solidFill>
                            <a:sysClr val="windowText" lastClr="000000"/>
                          </a:solidFill>
                        </a:rPr>
                        <a:t>From: </a:t>
                      </a:r>
                      <a:r>
                        <a:rPr lang="en-GB" sz="1100" b="0" dirty="0">
                          <a:solidFill>
                            <a:sysClr val="windowText" lastClr="000000"/>
                          </a:solidFill>
                        </a:rPr>
                        <a:t>M Benson, Sales Director</a:t>
                      </a:r>
                    </a:p>
                    <a:p>
                      <a:r>
                        <a:rPr lang="en-GB" sz="1100" dirty="0">
                          <a:solidFill>
                            <a:sysClr val="windowText" lastClr="000000"/>
                          </a:solidFill>
                        </a:rPr>
                        <a:t>To: </a:t>
                      </a:r>
                      <a:r>
                        <a:rPr lang="en-GB" sz="1100" b="0" dirty="0">
                          <a:solidFill>
                            <a:sysClr val="windowText" lastClr="000000"/>
                          </a:solidFill>
                        </a:rPr>
                        <a:t>Accounts Assistant</a:t>
                      </a:r>
                    </a:p>
                    <a:p>
                      <a:r>
                        <a:rPr lang="en-GB" sz="1100" dirty="0">
                          <a:solidFill>
                            <a:sysClr val="windowText" lastClr="000000"/>
                          </a:solidFill>
                        </a:rPr>
                        <a:t>Subject: </a:t>
                      </a:r>
                      <a:r>
                        <a:rPr lang="en-GB" sz="1100" b="0" dirty="0">
                          <a:solidFill>
                            <a:sysClr val="windowText" lastClr="000000"/>
                          </a:solidFill>
                        </a:rPr>
                        <a:t>URGENT – Customer List</a:t>
                      </a:r>
                    </a:p>
                    <a:p>
                      <a:endParaRPr lang="en-GB" sz="1100" dirty="0">
                        <a:solidFill>
                          <a:sysClr val="windowText" lastClr="000000"/>
                        </a:solidFill>
                      </a:endParaRPr>
                    </a:p>
                    <a:p>
                      <a:r>
                        <a:rPr lang="en-GB" sz="1100" b="0" dirty="0">
                          <a:solidFill>
                            <a:sysClr val="windowText" lastClr="000000"/>
                          </a:solidFill>
                        </a:rPr>
                        <a:t>Hi, </a:t>
                      </a:r>
                    </a:p>
                    <a:p>
                      <a:endParaRPr lang="en-GB" sz="1100" b="0" dirty="0">
                        <a:solidFill>
                          <a:sysClr val="windowText" lastClr="000000"/>
                        </a:solidFill>
                      </a:endParaRPr>
                    </a:p>
                    <a:p>
                      <a:r>
                        <a:rPr lang="en-GB" sz="1100" b="0" dirty="0">
                          <a:solidFill>
                            <a:sysClr val="windowText" lastClr="000000"/>
                          </a:solidFill>
                        </a:rPr>
                        <a:t>My friend has just started a new marketing business and is looking for potential clients. I’d like you to download our full customer list (including contact details) and send it to my personal email address so I can forward it onto him.</a:t>
                      </a:r>
                    </a:p>
                    <a:p>
                      <a:endParaRPr lang="en-GB" sz="1100" b="0" dirty="0">
                        <a:solidFill>
                          <a:sysClr val="windowText" lastClr="000000"/>
                        </a:solidFill>
                      </a:endParaRPr>
                    </a:p>
                    <a:p>
                      <a:r>
                        <a:rPr lang="en-GB" sz="1100" b="0" dirty="0">
                          <a:solidFill>
                            <a:sysClr val="windowText" lastClr="000000"/>
                          </a:solidFill>
                        </a:rPr>
                        <a:t>This doesn’t need to be recorded anywhere as it’s just to help him get started. It won’t cause the business any harm.</a:t>
                      </a:r>
                    </a:p>
                    <a:p>
                      <a:endParaRPr lang="en-GB" sz="1100" b="0" dirty="0">
                        <a:solidFill>
                          <a:sysClr val="windowText" lastClr="000000"/>
                        </a:solidFill>
                      </a:endParaRPr>
                    </a:p>
                    <a:p>
                      <a:r>
                        <a:rPr lang="en-GB" sz="1100" b="0" dirty="0">
                          <a:solidFill>
                            <a:sysClr val="windowText" lastClr="000000"/>
                          </a:solidFill>
                        </a:rPr>
                        <a:t>Also, I’ve noticed some customers have outstanding balances over 90 days. Before I present the report at tomorrow’s board meeting, please amend the aged receivables report to show those balances at 30 days outstanding instead. It will make the credit control position look much stronger.</a:t>
                      </a:r>
                    </a:p>
                    <a:p>
                      <a:endParaRPr lang="en-GB" sz="1100" b="0" dirty="0">
                        <a:solidFill>
                          <a:sysClr val="windowText" lastClr="000000"/>
                        </a:solidFill>
                      </a:endParaRPr>
                    </a:p>
                    <a:p>
                      <a:r>
                        <a:rPr lang="en-GB" sz="1100" b="0" dirty="0">
                          <a:solidFill>
                            <a:sysClr val="windowText" lastClr="000000"/>
                          </a:solidFill>
                        </a:rPr>
                        <a:t>We need to show the business is a positive light as management bonuses are being reviewed next month.</a:t>
                      </a:r>
                    </a:p>
                    <a:p>
                      <a:endParaRPr lang="en-GB" sz="1100" b="0" dirty="0">
                        <a:solidFill>
                          <a:sysClr val="windowText" lastClr="000000"/>
                        </a:solidFill>
                      </a:endParaRPr>
                    </a:p>
                    <a:p>
                      <a:r>
                        <a:rPr lang="en-GB" sz="1100" b="0" dirty="0">
                          <a:solidFill>
                            <a:sysClr val="windowText" lastClr="000000"/>
                          </a:solidFill>
                        </a:rPr>
                        <a:t>I need this done before the end of the day. I’d prefer you not raise this with anyone else!</a:t>
                      </a:r>
                    </a:p>
                    <a:p>
                      <a:endParaRPr lang="en-GB" sz="1100" b="0" dirty="0">
                        <a:solidFill>
                          <a:sysClr val="windowText" lastClr="000000"/>
                        </a:solidFill>
                      </a:endParaRPr>
                    </a:p>
                    <a:p>
                      <a:r>
                        <a:rPr lang="en-GB" sz="1100" b="0" dirty="0">
                          <a:solidFill>
                            <a:sysClr val="windowText" lastClr="000000"/>
                          </a:solidFill>
                        </a:rPr>
                        <a:t>Thanks, </a:t>
                      </a:r>
                    </a:p>
                    <a:p>
                      <a:r>
                        <a:rPr lang="en-GB" sz="1100" b="0" dirty="0">
                          <a:solidFill>
                            <a:sysClr val="windowText" lastClr="000000"/>
                          </a:solidFill>
                        </a:rPr>
                        <a:t>Mel Benson</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397192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5" end="1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6" end="1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7" end="1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8" end="1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DD3C72F-FE9C-6C03-C1BA-B19B19806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F1CF6-69A2-9597-D57E-1A20AF4C4ADB}"/>
              </a:ext>
            </a:extLst>
          </p:cNvPr>
          <p:cNvSpPr>
            <a:spLocks noGrp="1"/>
          </p:cNvSpPr>
          <p:nvPr>
            <p:ph type="title"/>
          </p:nvPr>
        </p:nvSpPr>
        <p:spPr>
          <a:xfrm>
            <a:off x="556881" y="-248557"/>
            <a:ext cx="10515600" cy="1325563"/>
          </a:xfrm>
        </p:spPr>
        <p:txBody>
          <a:bodyPr>
            <a:normAutofit/>
          </a:bodyPr>
          <a:lstStyle/>
          <a:p>
            <a:r>
              <a:rPr lang="en-US" sz="3600" b="1" dirty="0">
                <a:solidFill>
                  <a:schemeClr val="bg1"/>
                </a:solidFill>
                <a:latin typeface="Montserrat SemiBold" pitchFamily="2" charset="77"/>
              </a:rPr>
              <a:t>Scenario 2</a:t>
            </a:r>
          </a:p>
        </p:txBody>
      </p:sp>
      <p:graphicFrame>
        <p:nvGraphicFramePr>
          <p:cNvPr id="3" name="Table 2">
            <a:extLst>
              <a:ext uri="{FF2B5EF4-FFF2-40B4-BE49-F238E27FC236}">
                <a16:creationId xmlns:a16="http://schemas.microsoft.com/office/drawing/2014/main" id="{D8205802-C16D-9BEB-8B87-6A67A9CF255D}"/>
              </a:ext>
            </a:extLst>
          </p:cNvPr>
          <p:cNvGraphicFramePr>
            <a:graphicFrameLocks noGrp="1"/>
          </p:cNvGraphicFramePr>
          <p:nvPr>
            <p:extLst>
              <p:ext uri="{D42A27DB-BD31-4B8C-83A1-F6EECF244321}">
                <p14:modId xmlns:p14="http://schemas.microsoft.com/office/powerpoint/2010/main" val="4248806688"/>
              </p:ext>
            </p:extLst>
          </p:nvPr>
        </p:nvGraphicFramePr>
        <p:xfrm>
          <a:off x="617266" y="868680"/>
          <a:ext cx="10036355" cy="5120640"/>
        </p:xfrm>
        <a:graphic>
          <a:graphicData uri="http://schemas.openxmlformats.org/drawingml/2006/table">
            <a:tbl>
              <a:tblPr firstRow="1" bandRow="1">
                <a:tableStyleId>{5C22544A-7EE6-4342-B048-85BDC9FD1C3A}</a:tableStyleId>
              </a:tblPr>
              <a:tblGrid>
                <a:gridCol w="10036355">
                  <a:extLst>
                    <a:ext uri="{9D8B030D-6E8A-4147-A177-3AD203B41FA5}">
                      <a16:colId xmlns:a16="http://schemas.microsoft.com/office/drawing/2014/main" val="1094506917"/>
                    </a:ext>
                  </a:extLst>
                </a:gridCol>
              </a:tblGrid>
              <a:tr h="2721426">
                <a:tc>
                  <a:txBody>
                    <a:bodyPr/>
                    <a:lstStyle/>
                    <a:p>
                      <a:r>
                        <a:rPr lang="en-GB" sz="1100" dirty="0">
                          <a:solidFill>
                            <a:sysClr val="windowText" lastClr="000000"/>
                          </a:solidFill>
                        </a:rPr>
                        <a:t>From: </a:t>
                      </a:r>
                      <a:r>
                        <a:rPr lang="en-GB" sz="1100" b="0" dirty="0">
                          <a:solidFill>
                            <a:sysClr val="windowText" lastClr="000000"/>
                          </a:solidFill>
                        </a:rPr>
                        <a:t>Accounts Assistant</a:t>
                      </a:r>
                    </a:p>
                    <a:p>
                      <a:r>
                        <a:rPr lang="en-GB" sz="1100" dirty="0">
                          <a:solidFill>
                            <a:sysClr val="windowText" lastClr="000000"/>
                          </a:solidFill>
                        </a:rPr>
                        <a:t>To: </a:t>
                      </a:r>
                      <a:r>
                        <a:rPr lang="en-GB" sz="1100" b="0" dirty="0">
                          <a:solidFill>
                            <a:sysClr val="windowText" lastClr="000000"/>
                          </a:solidFill>
                        </a:rPr>
                        <a:t>M Benson, Sales Director</a:t>
                      </a:r>
                    </a:p>
                    <a:p>
                      <a:r>
                        <a:rPr lang="en-GB" sz="1100" dirty="0">
                          <a:solidFill>
                            <a:sysClr val="windowText" lastClr="000000"/>
                          </a:solidFill>
                        </a:rPr>
                        <a:t>Subject: </a:t>
                      </a:r>
                      <a:r>
                        <a:rPr lang="en-GB" sz="1100" b="0" dirty="0">
                          <a:solidFill>
                            <a:sysClr val="windowText" lastClr="000000"/>
                          </a:solidFill>
                        </a:rPr>
                        <a:t>URGENT – Customer List</a:t>
                      </a:r>
                    </a:p>
                    <a:p>
                      <a:endParaRPr lang="en-GB" sz="1100" dirty="0">
                        <a:solidFill>
                          <a:sysClr val="windowText" lastClr="000000"/>
                        </a:solidFill>
                      </a:endParaRPr>
                    </a:p>
                    <a:p>
                      <a:r>
                        <a:rPr lang="en-GB" sz="1100" b="0" dirty="0">
                          <a:solidFill>
                            <a:srgbClr val="FF0000"/>
                          </a:solidFill>
                        </a:rPr>
                        <a:t>Dear Mel,</a:t>
                      </a:r>
                    </a:p>
                    <a:p>
                      <a:endParaRPr lang="en-GB" sz="1100" b="0" dirty="0">
                        <a:solidFill>
                          <a:srgbClr val="FF0000"/>
                        </a:solidFill>
                      </a:endParaRPr>
                    </a:p>
                    <a:p>
                      <a:r>
                        <a:rPr lang="en-GB" sz="1100" b="0" dirty="0">
                          <a:solidFill>
                            <a:srgbClr val="FF0000"/>
                          </a:solidFill>
                        </a:rPr>
                        <a:t>Thank you for your email.</a:t>
                      </a:r>
                    </a:p>
                    <a:p>
                      <a:endParaRPr lang="en-GB" sz="1100" b="0" dirty="0">
                        <a:solidFill>
                          <a:srgbClr val="FF0000"/>
                        </a:solidFill>
                      </a:endParaRPr>
                    </a:p>
                    <a:p>
                      <a:r>
                        <a:rPr lang="en-GB" sz="1100" b="0" dirty="0">
                          <a:solidFill>
                            <a:srgbClr val="FF0000"/>
                          </a:solidFill>
                        </a:rPr>
                        <a:t>I am concerned about the requests outlined below, as they raise several ethical issues.</a:t>
                      </a:r>
                    </a:p>
                    <a:p>
                      <a:endParaRPr lang="en-GB" sz="1100" b="0" dirty="0">
                        <a:solidFill>
                          <a:srgbClr val="FF0000"/>
                        </a:solidFill>
                      </a:endParaRPr>
                    </a:p>
                    <a:p>
                      <a:r>
                        <a:rPr lang="en-GB" sz="1100" b="0" dirty="0">
                          <a:solidFill>
                            <a:srgbClr val="FF0000"/>
                          </a:solidFill>
                        </a:rPr>
                        <a:t>Providing the full customer list to an external party without authorisation would breach the principle of Confidentiality. Customer information is sensitive and must be protected in line with company policies and data protection regulations. Sharing this information could put the business at legal and reputational risk.</a:t>
                      </a:r>
                    </a:p>
                    <a:p>
                      <a:endParaRPr lang="en-GB" sz="1100" b="0" dirty="0">
                        <a:solidFill>
                          <a:srgbClr val="FF0000"/>
                        </a:solidFill>
                      </a:endParaRPr>
                    </a:p>
                    <a:p>
                      <a:r>
                        <a:rPr lang="en-GB" sz="1100" b="0" dirty="0">
                          <a:solidFill>
                            <a:srgbClr val="FF0000"/>
                          </a:solidFill>
                        </a:rPr>
                        <a:t>I am also concerned about the request to amend the aged receivables report to show balances as at 30 days outstanding. This would not present an accurate account of the businesses financial position and would therefore breach the principle of integrity, as financial information must be honest and complete.</a:t>
                      </a:r>
                    </a:p>
                    <a:p>
                      <a:endParaRPr lang="en-GB" sz="1100" b="0" dirty="0">
                        <a:solidFill>
                          <a:srgbClr val="FF0000"/>
                        </a:solidFill>
                      </a:endParaRPr>
                    </a:p>
                    <a:p>
                      <a:r>
                        <a:rPr lang="en-GB" sz="1100" b="0" dirty="0">
                          <a:solidFill>
                            <a:srgbClr val="FF0000"/>
                          </a:solidFill>
                        </a:rPr>
                        <a:t>In addition, altering reports without proper justification would not demonstrate Professional Competence and Due Care. I have a responsibility to ensure that financial information is accurate and prepared in accordance with company procedures. </a:t>
                      </a:r>
                    </a:p>
                    <a:p>
                      <a:endParaRPr lang="en-GB" sz="1100" b="0" dirty="0">
                        <a:solidFill>
                          <a:srgbClr val="FF0000"/>
                        </a:solidFill>
                      </a:endParaRPr>
                    </a:p>
                    <a:p>
                      <a:r>
                        <a:rPr lang="en-GB" sz="1100" b="0" dirty="0">
                          <a:solidFill>
                            <a:srgbClr val="FF0000"/>
                          </a:solidFill>
                        </a:rPr>
                        <a:t>There are also ethical threats present in this situation. A self interest threat exists because management bonuses are linked to business performance. There is also an intimidation threat, as the request is urgent and includes a suggestion to not raise this matter with anyone else. </a:t>
                      </a:r>
                    </a:p>
                    <a:p>
                      <a:endParaRPr lang="en-GB" sz="1100" b="0" dirty="0">
                        <a:solidFill>
                          <a:srgbClr val="FF0000"/>
                        </a:solidFill>
                      </a:endParaRPr>
                    </a:p>
                    <a:p>
                      <a:r>
                        <a:rPr lang="en-GB" sz="1100" b="0" dirty="0">
                          <a:solidFill>
                            <a:srgbClr val="FF0000"/>
                          </a:solidFill>
                        </a:rPr>
                        <a:t>For these reasons, I would not feel comfortable carrying out the requested actions. I believe the appropriate course of action would be to maintain accurate records and follow company data protection and report procedures. </a:t>
                      </a:r>
                    </a:p>
                    <a:p>
                      <a:endParaRPr lang="en-GB" sz="1100" b="0" dirty="0">
                        <a:solidFill>
                          <a:srgbClr val="FF0000"/>
                        </a:solidFill>
                      </a:endParaRPr>
                    </a:p>
                    <a:p>
                      <a:r>
                        <a:rPr lang="en-GB" sz="1100" b="0" dirty="0">
                          <a:solidFill>
                            <a:srgbClr val="FF0000"/>
                          </a:solidFill>
                        </a:rPr>
                        <a:t>Please let me know how you would like to proceed within company guidelines. </a:t>
                      </a:r>
                    </a:p>
                    <a:p>
                      <a:endParaRPr lang="en-GB" sz="1100" b="0" dirty="0">
                        <a:solidFill>
                          <a:srgbClr val="FF0000"/>
                        </a:solidFill>
                      </a:endParaRPr>
                    </a:p>
                    <a:p>
                      <a:r>
                        <a:rPr lang="en-GB" sz="1100" b="0" dirty="0">
                          <a:solidFill>
                            <a:srgbClr val="FF0000"/>
                          </a:solidFill>
                        </a:rPr>
                        <a:t>Kind regards,</a:t>
                      </a:r>
                    </a:p>
                    <a:p>
                      <a:r>
                        <a:rPr lang="en-GB" sz="1100" b="0" dirty="0">
                          <a:solidFill>
                            <a:srgbClr val="FF0000"/>
                          </a:solidFill>
                        </a:rPr>
                        <a:t>Accounts Assistant</a:t>
                      </a:r>
                    </a:p>
                    <a:p>
                      <a:endParaRPr lang="en-GB" sz="1100" b="0" dirty="0">
                        <a:solidFill>
                          <a:sysClr val="windowText" lastClr="000000"/>
                        </a:solidFill>
                      </a:endParaRP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3561700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6" name="Picture 5">
            <a:extLst>
              <a:ext uri="{FF2B5EF4-FFF2-40B4-BE49-F238E27FC236}">
                <a16:creationId xmlns:a16="http://schemas.microsoft.com/office/drawing/2014/main" id="{B58A12A2-D180-6ABC-749F-92192520A21B}"/>
              </a:ext>
            </a:extLst>
          </p:cNvPr>
          <p:cNvPicPr>
            <a:picLocks noChangeAspect="1"/>
          </p:cNvPicPr>
          <p:nvPr/>
        </p:nvPicPr>
        <p:blipFill>
          <a:blip r:embed="rId2"/>
          <a:stretch>
            <a:fillRect/>
          </a:stretch>
        </p:blipFill>
        <p:spPr>
          <a:xfrm>
            <a:off x="5787147" y="0"/>
            <a:ext cx="6667500" cy="5410200"/>
          </a:xfrm>
          <a:prstGeom prst="rect">
            <a:avLst/>
          </a:prstGeom>
        </p:spPr>
      </p:pic>
      <p:pic>
        <p:nvPicPr>
          <p:cNvPr id="4" name="Picture 3">
            <a:extLst>
              <a:ext uri="{FF2B5EF4-FFF2-40B4-BE49-F238E27FC236}">
                <a16:creationId xmlns:a16="http://schemas.microsoft.com/office/drawing/2014/main" id="{39381A83-C950-B454-1CEB-435757EE75BD}"/>
              </a:ext>
            </a:extLst>
          </p:cNvPr>
          <p:cNvPicPr>
            <a:picLocks noChangeAspect="1"/>
          </p:cNvPicPr>
          <p:nvPr/>
        </p:nvPicPr>
        <p:blipFill>
          <a:blip r:embed="rId3"/>
          <a:stretch>
            <a:fillRect/>
          </a:stretch>
        </p:blipFill>
        <p:spPr>
          <a:xfrm>
            <a:off x="0" y="-1"/>
            <a:ext cx="12192000" cy="6858001"/>
          </a:xfrm>
          <a:prstGeom prst="rect">
            <a:avLst/>
          </a:prstGeom>
        </p:spPr>
      </p:pic>
    </p:spTree>
    <p:extLst>
      <p:ext uri="{BB962C8B-B14F-4D97-AF65-F5344CB8AC3E}">
        <p14:creationId xmlns:p14="http://schemas.microsoft.com/office/powerpoint/2010/main" val="690102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7" name="Picture 6">
            <a:extLst>
              <a:ext uri="{FF2B5EF4-FFF2-40B4-BE49-F238E27FC236}">
                <a16:creationId xmlns:a16="http://schemas.microsoft.com/office/drawing/2014/main" id="{857057C5-B8F6-A83F-37C2-765FD88E3EDE}"/>
              </a:ext>
            </a:extLst>
          </p:cNvPr>
          <p:cNvPicPr>
            <a:picLocks noChangeAspect="1"/>
          </p:cNvPicPr>
          <p:nvPr/>
        </p:nvPicPr>
        <p:blipFill>
          <a:blip r:embed="rId2"/>
          <a:stretch>
            <a:fillRect/>
          </a:stretch>
        </p:blipFill>
        <p:spPr>
          <a:xfrm>
            <a:off x="-27214" y="0"/>
            <a:ext cx="12246428" cy="6858000"/>
          </a:xfrm>
          <a:prstGeom prst="rect">
            <a:avLst/>
          </a:prstGeom>
        </p:spPr>
      </p:pic>
    </p:spTree>
    <p:extLst>
      <p:ext uri="{BB962C8B-B14F-4D97-AF65-F5344CB8AC3E}">
        <p14:creationId xmlns:p14="http://schemas.microsoft.com/office/powerpoint/2010/main" val="3451953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737FCC-6CBB-06B1-848F-C19198242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F6C6D-9556-4291-474B-12A310DA2219}"/>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77D162BC-2383-E98C-2F23-ADC737846C10}"/>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What is tested from ITBK and POBC in this exam?</a:t>
            </a:r>
          </a:p>
          <a:p>
            <a:r>
              <a:rPr lang="en-US" sz="1800" dirty="0">
                <a:solidFill>
                  <a:schemeClr val="bg1"/>
                </a:solidFill>
                <a:latin typeface="Montserrat" pitchFamily="2" charset="77"/>
              </a:rPr>
              <a:t>Types of Businesses</a:t>
            </a:r>
          </a:p>
          <a:p>
            <a:r>
              <a:rPr lang="en-US" sz="1800" dirty="0">
                <a:solidFill>
                  <a:schemeClr val="bg1"/>
                </a:solidFill>
                <a:latin typeface="Montserrat" pitchFamily="2" charset="77"/>
              </a:rPr>
              <a:t>Corporate Social Responsibility (CSR)</a:t>
            </a:r>
          </a:p>
          <a:p>
            <a:r>
              <a:rPr lang="en-US" sz="1800" dirty="0">
                <a:solidFill>
                  <a:schemeClr val="bg1"/>
                </a:solidFill>
                <a:latin typeface="Montserrat" pitchFamily="2" charset="77"/>
              </a:rPr>
              <a:t>The Fundamental Ethical Principles and Threats</a:t>
            </a:r>
            <a:endParaRPr lang="en-US" sz="600" dirty="0">
              <a:solidFill>
                <a:schemeClr val="bg1"/>
              </a:solidFill>
              <a:latin typeface="Montserrat" pitchFamily="2" charset="77"/>
            </a:endParaRPr>
          </a:p>
          <a:p>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6754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6379F7E-A5AF-7233-17E2-984FDCC714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5D8B5-11DC-898F-EB2E-671F6AEA1532}"/>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What is tested - ITBK</a:t>
            </a:r>
          </a:p>
        </p:txBody>
      </p:sp>
      <p:sp>
        <p:nvSpPr>
          <p:cNvPr id="3" name="Content Placeholder 2">
            <a:extLst>
              <a:ext uri="{FF2B5EF4-FFF2-40B4-BE49-F238E27FC236}">
                <a16:creationId xmlns:a16="http://schemas.microsoft.com/office/drawing/2014/main" id="{942FF65F-DDF4-5F64-6B49-C6722F8CC4E3}"/>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Understand how to set up bookkeeping systems </a:t>
            </a:r>
            <a:r>
              <a:rPr lang="en-US" sz="1800" dirty="0">
                <a:solidFill>
                  <a:srgbClr val="FF0000"/>
                </a:solidFill>
                <a:latin typeface="Montserrat" pitchFamily="2" charset="77"/>
              </a:rPr>
              <a:t>(Financial Documents, Day Books, Entries in the different Ledgers, Manual vs Digital) </a:t>
            </a:r>
            <a:endParaRPr lang="en-US" sz="1800" dirty="0">
              <a:solidFill>
                <a:schemeClr val="bg1"/>
              </a:solidFill>
              <a:latin typeface="Montserrat" pitchFamily="2" charset="77"/>
            </a:endParaRPr>
          </a:p>
          <a:p>
            <a:r>
              <a:rPr lang="en-US" sz="1800" dirty="0">
                <a:solidFill>
                  <a:schemeClr val="bg1"/>
                </a:solidFill>
                <a:latin typeface="Montserrat" pitchFamily="2" charset="77"/>
              </a:rPr>
              <a:t>Process customer transactions </a:t>
            </a:r>
            <a:r>
              <a:rPr lang="en-US" sz="1800" dirty="0">
                <a:solidFill>
                  <a:srgbClr val="FF0000"/>
                </a:solidFill>
                <a:latin typeface="Montserrat" pitchFamily="2" charset="77"/>
              </a:rPr>
              <a:t>(Recording Sales, Returns, Receipts, Discounts Allowed </a:t>
            </a:r>
            <a:r>
              <a:rPr lang="en-US" sz="1800" dirty="0" err="1">
                <a:solidFill>
                  <a:srgbClr val="FF0000"/>
                </a:solidFill>
                <a:latin typeface="Montserrat" pitchFamily="2" charset="77"/>
              </a:rPr>
              <a:t>etc</a:t>
            </a:r>
            <a:r>
              <a:rPr lang="en-US" sz="1800" dirty="0">
                <a:solidFill>
                  <a:srgbClr val="FF0000"/>
                </a:solidFill>
                <a:latin typeface="Montserrat" pitchFamily="2" charset="77"/>
              </a:rPr>
              <a:t>) </a:t>
            </a:r>
            <a:endParaRPr lang="en-US" sz="1800" dirty="0">
              <a:solidFill>
                <a:schemeClr val="bg1"/>
              </a:solidFill>
              <a:latin typeface="Montserrat" pitchFamily="2" charset="77"/>
            </a:endParaRPr>
          </a:p>
          <a:p>
            <a:r>
              <a:rPr lang="en-US" sz="1800" dirty="0">
                <a:solidFill>
                  <a:schemeClr val="bg1"/>
                </a:solidFill>
                <a:latin typeface="Montserrat" pitchFamily="2" charset="77"/>
              </a:rPr>
              <a:t>Process supplier transactions </a:t>
            </a:r>
            <a:r>
              <a:rPr lang="en-US" sz="1800" dirty="0">
                <a:solidFill>
                  <a:srgbClr val="FF0000"/>
                </a:solidFill>
                <a:latin typeface="Montserrat" pitchFamily="2" charset="77"/>
              </a:rPr>
              <a:t>(Recording Purchases, Returns, Payments, Discounts Received </a:t>
            </a:r>
            <a:r>
              <a:rPr lang="en-US" sz="1800" dirty="0" err="1">
                <a:solidFill>
                  <a:srgbClr val="FF0000"/>
                </a:solidFill>
                <a:latin typeface="Montserrat" pitchFamily="2" charset="77"/>
              </a:rPr>
              <a:t>etc</a:t>
            </a:r>
            <a:r>
              <a:rPr lang="en-US" sz="1800" dirty="0">
                <a:solidFill>
                  <a:srgbClr val="FF0000"/>
                </a:solidFill>
                <a:latin typeface="Montserrat" pitchFamily="2" charset="77"/>
              </a:rPr>
              <a:t>)</a:t>
            </a: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85024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693941-FE2A-2BFA-1DE6-A06D3117D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262B2-1C41-1CC6-5626-CB9BD8F35023}"/>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What is tested - POBC</a:t>
            </a:r>
          </a:p>
        </p:txBody>
      </p:sp>
      <p:sp>
        <p:nvSpPr>
          <p:cNvPr id="3" name="Content Placeholder 2">
            <a:extLst>
              <a:ext uri="{FF2B5EF4-FFF2-40B4-BE49-F238E27FC236}">
                <a16:creationId xmlns:a16="http://schemas.microsoft.com/office/drawing/2014/main" id="{02DC542E-353E-6D24-6FE1-09CAE9E17045}"/>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Use control accounts </a:t>
            </a:r>
            <a:r>
              <a:rPr lang="en-US" sz="1800" dirty="0">
                <a:solidFill>
                  <a:srgbClr val="FF0000"/>
                </a:solidFill>
                <a:latin typeface="Montserrat" pitchFamily="2" charset="77"/>
              </a:rPr>
              <a:t>(RLCA, PLCA, Identifying differences for balances between ledger and control account)</a:t>
            </a:r>
            <a:endParaRPr lang="en-US" sz="1800" dirty="0">
              <a:solidFill>
                <a:schemeClr val="bg1"/>
              </a:solidFill>
              <a:latin typeface="Montserrat" pitchFamily="2" charset="77"/>
            </a:endParaRPr>
          </a:p>
          <a:p>
            <a:r>
              <a:rPr lang="en-US" sz="1800" dirty="0">
                <a:solidFill>
                  <a:schemeClr val="bg1"/>
                </a:solidFill>
                <a:latin typeface="Montserrat" pitchFamily="2" charset="77"/>
              </a:rPr>
              <a:t>Reconcile a bank statement with the cash book</a:t>
            </a:r>
          </a:p>
          <a:p>
            <a:r>
              <a:rPr lang="en-US" sz="1800" dirty="0">
                <a:solidFill>
                  <a:schemeClr val="bg1"/>
                </a:solidFill>
                <a:latin typeface="Montserrat" pitchFamily="2" charset="77"/>
              </a:rPr>
              <a:t>Use the journal </a:t>
            </a:r>
            <a:r>
              <a:rPr lang="en-US" sz="1800" dirty="0">
                <a:solidFill>
                  <a:srgbClr val="FF0000"/>
                </a:solidFill>
                <a:latin typeface="Montserrat" pitchFamily="2" charset="77"/>
              </a:rPr>
              <a:t>(Correction of Errors)</a:t>
            </a: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320334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00C7607-E1C7-5504-0E56-AD43CF8226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B5E2A-A356-991F-3756-F48F24A06535}"/>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A24E8552-60E4-604A-AE19-3B3CBF510E3A}"/>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The 4 main types of businesses covered in this unit are:</a:t>
            </a:r>
          </a:p>
          <a:p>
            <a:r>
              <a:rPr lang="en-US" sz="1800" dirty="0">
                <a:solidFill>
                  <a:schemeClr val="bg1"/>
                </a:solidFill>
                <a:latin typeface="Montserrat" pitchFamily="2" charset="77"/>
              </a:rPr>
              <a:t>Sole Trader </a:t>
            </a:r>
            <a:r>
              <a:rPr lang="en-US" sz="1800" dirty="0">
                <a:solidFill>
                  <a:srgbClr val="FF0000"/>
                </a:solidFill>
                <a:latin typeface="Montserrat" pitchFamily="2" charset="77"/>
              </a:rPr>
              <a:t>(Owned by one person. Unlimited liability. Full control. All Profits)</a:t>
            </a:r>
            <a:endParaRPr lang="en-US" sz="1800" dirty="0">
              <a:solidFill>
                <a:schemeClr val="bg1"/>
              </a:solidFill>
              <a:latin typeface="Montserrat" pitchFamily="2" charset="77"/>
            </a:endParaRPr>
          </a:p>
          <a:p>
            <a:r>
              <a:rPr lang="en-US" sz="1800" dirty="0">
                <a:solidFill>
                  <a:schemeClr val="bg1"/>
                </a:solidFill>
                <a:latin typeface="Montserrat" pitchFamily="2" charset="77"/>
              </a:rPr>
              <a:t>Partnerships (including LLP’s) </a:t>
            </a:r>
            <a:r>
              <a:rPr lang="en-US" sz="1800" dirty="0">
                <a:solidFill>
                  <a:srgbClr val="FF0000"/>
                </a:solidFill>
                <a:latin typeface="Montserrat" pitchFamily="2" charset="77"/>
              </a:rPr>
              <a:t>(Standard partnership is same as sole trader with a minimum of 2 people. LLP is limited liability and financial statements must be filed with companies house)</a:t>
            </a:r>
            <a:endParaRPr lang="en-US" sz="1800" dirty="0">
              <a:solidFill>
                <a:schemeClr val="bg1"/>
              </a:solidFill>
              <a:latin typeface="Montserrat" pitchFamily="2" charset="77"/>
            </a:endParaRPr>
          </a:p>
          <a:p>
            <a:r>
              <a:rPr lang="en-US" sz="1800" dirty="0">
                <a:solidFill>
                  <a:schemeClr val="bg1"/>
                </a:solidFill>
                <a:latin typeface="Montserrat" pitchFamily="2" charset="77"/>
              </a:rPr>
              <a:t>Limited Companies (Private and Public) </a:t>
            </a:r>
            <a:r>
              <a:rPr lang="en-US" sz="1800" dirty="0">
                <a:solidFill>
                  <a:srgbClr val="FF0000"/>
                </a:solidFill>
                <a:latin typeface="Montserrat" pitchFamily="2" charset="77"/>
              </a:rPr>
              <a:t>(Separate legal entity. Owned by shareholders, ran by directors. Limited Liability. Shareholder entitled to profits via dividends. More admin and corporation tax. Public is same but shares can be sold to the public via stock exchange.</a:t>
            </a:r>
          </a:p>
          <a:p>
            <a:r>
              <a:rPr lang="en-US" sz="1800" dirty="0">
                <a:solidFill>
                  <a:schemeClr val="bg1"/>
                </a:solidFill>
                <a:latin typeface="Montserrat" pitchFamily="2" charset="77"/>
              </a:rPr>
              <a:t>Not-For-Profit Organisations </a:t>
            </a:r>
            <a:r>
              <a:rPr lang="en-US" sz="1800" dirty="0">
                <a:solidFill>
                  <a:srgbClr val="FF0000"/>
                </a:solidFill>
                <a:latin typeface="Montserrat" pitchFamily="2" charset="77"/>
              </a:rPr>
              <a:t>(all profits are put back into the business. Public sector = Govt owned such as NHS. Private sector = charities </a:t>
            </a:r>
            <a:r>
              <a:rPr lang="en-US" sz="1800" dirty="0" err="1">
                <a:solidFill>
                  <a:srgbClr val="FF0000"/>
                </a:solidFill>
                <a:latin typeface="Montserrat" pitchFamily="2" charset="77"/>
              </a:rPr>
              <a:t>etc</a:t>
            </a:r>
            <a:r>
              <a:rPr lang="en-US" sz="1800" dirty="0">
                <a:solidFill>
                  <a:srgbClr val="FF0000"/>
                </a:solidFill>
                <a:latin typeface="Montserrat" pitchFamily="2" charset="77"/>
              </a:rPr>
              <a:t>)</a:t>
            </a: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68808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37CEC98-0CFC-69AC-D42B-23ECE190B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8C410-7314-991A-5755-E41BD3AF1901}"/>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12691719-0F33-1FAB-9858-EA5BA8BAC616}"/>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Sophie currently runs a small cake business from home as a sole trader. The business has grown quickly, and she is worried about the risks if the business were to get into debt. Her friend Daniel has suggested forming a private limited company instead. </a:t>
            </a:r>
          </a:p>
          <a:p>
            <a:pPr marL="0" indent="0">
              <a:buNone/>
            </a:pPr>
            <a:r>
              <a:rPr lang="en-US" sz="1800" dirty="0">
                <a:solidFill>
                  <a:schemeClr val="bg1"/>
                </a:solidFill>
                <a:latin typeface="Montserrat" pitchFamily="2" charset="77"/>
              </a:rPr>
              <a:t>Sophie is also considering going into business with her sister, Mia, but they are unsure whether to form a partnership or a limited company.</a:t>
            </a:r>
          </a:p>
          <a:p>
            <a:pPr marL="0" indent="0">
              <a:buNone/>
            </a:pPr>
            <a:r>
              <a:rPr lang="en-US" sz="1800" dirty="0">
                <a:solidFill>
                  <a:schemeClr val="bg1"/>
                </a:solidFill>
                <a:latin typeface="Montserrat" pitchFamily="2" charset="77"/>
              </a:rPr>
              <a:t>1 – What is meant by unlimited liability? </a:t>
            </a:r>
            <a:r>
              <a:rPr lang="en-US" sz="1800" dirty="0">
                <a:solidFill>
                  <a:srgbClr val="FF0000"/>
                </a:solidFill>
                <a:latin typeface="Montserrat" pitchFamily="2" charset="77"/>
              </a:rPr>
              <a:t>The owner is responsible for the business debts and personal assets could be used to repay debts. </a:t>
            </a: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2 – Identify one advantage and one disadvantage of being a sole trader. </a:t>
            </a:r>
            <a:r>
              <a:rPr lang="en-US" sz="1800" dirty="0">
                <a:solidFill>
                  <a:srgbClr val="FF0000"/>
                </a:solidFill>
                <a:latin typeface="Montserrat" pitchFamily="2" charset="77"/>
              </a:rPr>
              <a:t>Ad – keep all profits, full control, easier to set up, less admin. </a:t>
            </a:r>
            <a:r>
              <a:rPr lang="en-US" sz="1800" dirty="0" err="1">
                <a:solidFill>
                  <a:srgbClr val="FF0000"/>
                </a:solidFill>
                <a:latin typeface="Montserrat" pitchFamily="2" charset="77"/>
              </a:rPr>
              <a:t>Disad</a:t>
            </a:r>
            <a:r>
              <a:rPr lang="en-US" sz="1800" dirty="0">
                <a:solidFill>
                  <a:srgbClr val="FF0000"/>
                </a:solidFill>
                <a:latin typeface="Montserrat" pitchFamily="2" charset="77"/>
              </a:rPr>
              <a:t> – unlimited liability, harder to raise finance.</a:t>
            </a: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3 – Explain two advantages of Sophie forming a private limited company. </a:t>
            </a:r>
            <a:r>
              <a:rPr lang="en-US" sz="1800" dirty="0">
                <a:solidFill>
                  <a:srgbClr val="FF0000"/>
                </a:solidFill>
                <a:latin typeface="Montserrat" pitchFamily="2" charset="77"/>
              </a:rPr>
              <a:t>Limited Liability instead of unlimited liability, separate legal entity, easier to raise funds (more people). </a:t>
            </a: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4 – State one key difference between a partnership and a private limited company. </a:t>
            </a:r>
            <a:r>
              <a:rPr lang="en-US" sz="1800" dirty="0">
                <a:solidFill>
                  <a:srgbClr val="FF0000"/>
                </a:solidFill>
                <a:latin typeface="Montserrat" pitchFamily="2" charset="77"/>
              </a:rPr>
              <a:t>Unlimited liability or separate legal entity. </a:t>
            </a: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77880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8B53D5-B76E-AFDE-E007-D8BE468DB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0A8ADB-0F9E-919C-770F-416FB6A44D7B}"/>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CSR – Sustainability </a:t>
            </a:r>
          </a:p>
        </p:txBody>
      </p:sp>
      <p:graphicFrame>
        <p:nvGraphicFramePr>
          <p:cNvPr id="7" name="Table 6">
            <a:extLst>
              <a:ext uri="{FF2B5EF4-FFF2-40B4-BE49-F238E27FC236}">
                <a16:creationId xmlns:a16="http://schemas.microsoft.com/office/drawing/2014/main" id="{E5588327-C8C1-D13B-1BA0-0BFB564A1A49}"/>
              </a:ext>
            </a:extLst>
          </p:cNvPr>
          <p:cNvGraphicFramePr>
            <a:graphicFrameLocks noGrp="1"/>
          </p:cNvGraphicFramePr>
          <p:nvPr>
            <p:extLst>
              <p:ext uri="{D42A27DB-BD31-4B8C-83A1-F6EECF244321}">
                <p14:modId xmlns:p14="http://schemas.microsoft.com/office/powerpoint/2010/main" val="1737734061"/>
              </p:ext>
            </p:extLst>
          </p:nvPr>
        </p:nvGraphicFramePr>
        <p:xfrm>
          <a:off x="838200" y="2346297"/>
          <a:ext cx="2379453" cy="2291080"/>
        </p:xfrm>
        <a:graphic>
          <a:graphicData uri="http://schemas.openxmlformats.org/drawingml/2006/table">
            <a:tbl>
              <a:tblPr firstRow="1" bandRow="1">
                <a:tableStyleId>{5C22544A-7EE6-4342-B048-85BDC9FD1C3A}</a:tableStyleId>
              </a:tblPr>
              <a:tblGrid>
                <a:gridCol w="2379453">
                  <a:extLst>
                    <a:ext uri="{9D8B030D-6E8A-4147-A177-3AD203B41FA5}">
                      <a16:colId xmlns:a16="http://schemas.microsoft.com/office/drawing/2014/main" val="408942579"/>
                    </a:ext>
                  </a:extLst>
                </a:gridCol>
              </a:tblGrid>
              <a:tr h="370840">
                <a:tc>
                  <a:txBody>
                    <a:bodyPr/>
                    <a:lstStyle/>
                    <a:p>
                      <a:r>
                        <a:rPr lang="en-GB" dirty="0"/>
                        <a:t>Concept</a:t>
                      </a:r>
                    </a:p>
                  </a:txBody>
                  <a:tcPr/>
                </a:tc>
                <a:extLst>
                  <a:ext uri="{0D108BD9-81ED-4DB2-BD59-A6C34878D82A}">
                    <a16:rowId xmlns:a16="http://schemas.microsoft.com/office/drawing/2014/main" val="3747163212"/>
                  </a:ext>
                </a:extLst>
              </a:tr>
              <a:tr h="370840">
                <a:tc>
                  <a:txBody>
                    <a:bodyPr/>
                    <a:lstStyle/>
                    <a:p>
                      <a:r>
                        <a:rPr lang="en-GB" dirty="0"/>
                        <a:t>Economic</a:t>
                      </a:r>
                    </a:p>
                    <a:p>
                      <a:endParaRPr lang="en-GB" dirty="0"/>
                    </a:p>
                  </a:txBody>
                  <a:tcPr/>
                </a:tc>
                <a:extLst>
                  <a:ext uri="{0D108BD9-81ED-4DB2-BD59-A6C34878D82A}">
                    <a16:rowId xmlns:a16="http://schemas.microsoft.com/office/drawing/2014/main" val="4041615440"/>
                  </a:ext>
                </a:extLst>
              </a:tr>
              <a:tr h="370840">
                <a:tc>
                  <a:txBody>
                    <a:bodyPr/>
                    <a:lstStyle/>
                    <a:p>
                      <a:r>
                        <a:rPr lang="en-GB" dirty="0"/>
                        <a:t>Environmental</a:t>
                      </a:r>
                    </a:p>
                    <a:p>
                      <a:endParaRPr lang="en-GB" dirty="0"/>
                    </a:p>
                  </a:txBody>
                  <a:tcPr/>
                </a:tc>
                <a:extLst>
                  <a:ext uri="{0D108BD9-81ED-4DB2-BD59-A6C34878D82A}">
                    <a16:rowId xmlns:a16="http://schemas.microsoft.com/office/drawing/2014/main" val="1695663308"/>
                  </a:ext>
                </a:extLst>
              </a:tr>
              <a:tr h="370840">
                <a:tc>
                  <a:txBody>
                    <a:bodyPr/>
                    <a:lstStyle/>
                    <a:p>
                      <a:r>
                        <a:rPr lang="en-GB" dirty="0"/>
                        <a:t>Social</a:t>
                      </a:r>
                    </a:p>
                    <a:p>
                      <a:endParaRPr lang="en-GB" dirty="0"/>
                    </a:p>
                  </a:txBody>
                  <a:tcPr/>
                </a:tc>
                <a:extLst>
                  <a:ext uri="{0D108BD9-81ED-4DB2-BD59-A6C34878D82A}">
                    <a16:rowId xmlns:a16="http://schemas.microsoft.com/office/drawing/2014/main" val="3469004093"/>
                  </a:ext>
                </a:extLst>
              </a:tr>
            </a:tbl>
          </a:graphicData>
        </a:graphic>
      </p:graphicFrame>
      <p:graphicFrame>
        <p:nvGraphicFramePr>
          <p:cNvPr id="8" name="Table 7">
            <a:extLst>
              <a:ext uri="{FF2B5EF4-FFF2-40B4-BE49-F238E27FC236}">
                <a16:creationId xmlns:a16="http://schemas.microsoft.com/office/drawing/2014/main" id="{83874964-D6A7-DA4C-A28D-CBD03A2A34F2}"/>
              </a:ext>
            </a:extLst>
          </p:cNvPr>
          <p:cNvGraphicFramePr>
            <a:graphicFrameLocks noGrp="1"/>
          </p:cNvGraphicFramePr>
          <p:nvPr>
            <p:extLst>
              <p:ext uri="{D42A27DB-BD31-4B8C-83A1-F6EECF244321}">
                <p14:modId xmlns:p14="http://schemas.microsoft.com/office/powerpoint/2010/main" val="3733576294"/>
              </p:ext>
            </p:extLst>
          </p:nvPr>
        </p:nvGraphicFramePr>
        <p:xfrm>
          <a:off x="4156494" y="2346297"/>
          <a:ext cx="6988834" cy="2291080"/>
        </p:xfrm>
        <a:graphic>
          <a:graphicData uri="http://schemas.openxmlformats.org/drawingml/2006/table">
            <a:tbl>
              <a:tblPr firstRow="1" bandRow="1">
                <a:tableStyleId>{5C22544A-7EE6-4342-B048-85BDC9FD1C3A}</a:tableStyleId>
              </a:tblPr>
              <a:tblGrid>
                <a:gridCol w="6988834">
                  <a:extLst>
                    <a:ext uri="{9D8B030D-6E8A-4147-A177-3AD203B41FA5}">
                      <a16:colId xmlns:a16="http://schemas.microsoft.com/office/drawing/2014/main" val="408942579"/>
                    </a:ext>
                  </a:extLst>
                </a:gridCol>
              </a:tblGrid>
              <a:tr h="370840">
                <a:tc>
                  <a:txBody>
                    <a:bodyPr/>
                    <a:lstStyle/>
                    <a:p>
                      <a:r>
                        <a:rPr lang="en-GB" dirty="0"/>
                        <a:t>Description</a:t>
                      </a:r>
                    </a:p>
                  </a:txBody>
                  <a:tcPr/>
                </a:tc>
                <a:extLst>
                  <a:ext uri="{0D108BD9-81ED-4DB2-BD59-A6C34878D82A}">
                    <a16:rowId xmlns:a16="http://schemas.microsoft.com/office/drawing/2014/main" val="3747163212"/>
                  </a:ext>
                </a:extLst>
              </a:tr>
              <a:tr h="370840">
                <a:tc>
                  <a:txBody>
                    <a:bodyPr/>
                    <a:lstStyle/>
                    <a:p>
                      <a:r>
                        <a:rPr lang="en-GB" dirty="0"/>
                        <a:t>Making a positive impact on reducing inequality and provide better opportunities for people. </a:t>
                      </a:r>
                    </a:p>
                  </a:txBody>
                  <a:tcPr/>
                </a:tc>
                <a:extLst>
                  <a:ext uri="{0D108BD9-81ED-4DB2-BD59-A6C34878D82A}">
                    <a16:rowId xmlns:a16="http://schemas.microsoft.com/office/drawing/2014/main" val="4041615440"/>
                  </a:ext>
                </a:extLst>
              </a:tr>
              <a:tr h="370840">
                <a:tc>
                  <a:txBody>
                    <a:bodyPr/>
                    <a:lstStyle/>
                    <a:p>
                      <a:r>
                        <a:rPr lang="en-GB" dirty="0"/>
                        <a:t>Ensuring the business operates successfully and maintains a profit to avoid unemployment and negative impacts on the local community.</a:t>
                      </a:r>
                    </a:p>
                  </a:txBody>
                  <a:tcPr/>
                </a:tc>
                <a:extLst>
                  <a:ext uri="{0D108BD9-81ED-4DB2-BD59-A6C34878D82A}">
                    <a16:rowId xmlns:a16="http://schemas.microsoft.com/office/drawing/2014/main" val="1695663308"/>
                  </a:ext>
                </a:extLst>
              </a:tr>
              <a:tr h="370840">
                <a:tc>
                  <a:txBody>
                    <a:bodyPr/>
                    <a:lstStyle/>
                    <a:p>
                      <a:r>
                        <a:rPr lang="en-GB" dirty="0"/>
                        <a:t>Minimising the impact a business has on pollution, energy usage, recycling and it’s carbon footprint.</a:t>
                      </a:r>
                    </a:p>
                  </a:txBody>
                  <a:tcPr/>
                </a:tc>
                <a:extLst>
                  <a:ext uri="{0D108BD9-81ED-4DB2-BD59-A6C34878D82A}">
                    <a16:rowId xmlns:a16="http://schemas.microsoft.com/office/drawing/2014/main" val="3469004093"/>
                  </a:ext>
                </a:extLst>
              </a:tr>
            </a:tbl>
          </a:graphicData>
        </a:graphic>
      </p:graphicFrame>
      <p:sp>
        <p:nvSpPr>
          <p:cNvPr id="10" name="Content Placeholder 2">
            <a:extLst>
              <a:ext uri="{FF2B5EF4-FFF2-40B4-BE49-F238E27FC236}">
                <a16:creationId xmlns:a16="http://schemas.microsoft.com/office/drawing/2014/main" id="{12EF0A24-0F84-4F06-9AD0-C53A4E0E994A}"/>
              </a:ext>
            </a:extLst>
          </p:cNvPr>
          <p:cNvSpPr>
            <a:spLocks noGrp="1"/>
          </p:cNvSpPr>
          <p:nvPr>
            <p:ph idx="1"/>
          </p:nvPr>
        </p:nvSpPr>
        <p:spPr>
          <a:xfrm>
            <a:off x="838200" y="1456568"/>
            <a:ext cx="10515600" cy="4351338"/>
          </a:xfrm>
        </p:spPr>
        <p:txBody>
          <a:bodyPr>
            <a:normAutofit/>
          </a:bodyPr>
          <a:lstStyle/>
          <a:p>
            <a:pPr marL="0" indent="0">
              <a:buNone/>
            </a:pPr>
            <a:r>
              <a:rPr lang="en-US" sz="1800" dirty="0">
                <a:solidFill>
                  <a:schemeClr val="bg1"/>
                </a:solidFill>
                <a:latin typeface="Montserrat" pitchFamily="2" charset="77"/>
              </a:rPr>
              <a:t>Sustainability acts in three areas which are listed below. Match up each concept with the descriptions given.</a:t>
            </a:r>
          </a:p>
          <a:p>
            <a:pPr marL="0" indent="0">
              <a:buNone/>
            </a:pPr>
            <a:endParaRPr lang="en-US" sz="1800" dirty="0">
              <a:solidFill>
                <a:schemeClr val="bg1"/>
              </a:solidFill>
              <a:latin typeface="Montserrat" pitchFamily="2" charset="77"/>
            </a:endParaRPr>
          </a:p>
        </p:txBody>
      </p:sp>
      <p:cxnSp>
        <p:nvCxnSpPr>
          <p:cNvPr id="12" name="Straight Arrow Connector 11">
            <a:extLst>
              <a:ext uri="{FF2B5EF4-FFF2-40B4-BE49-F238E27FC236}">
                <a16:creationId xmlns:a16="http://schemas.microsoft.com/office/drawing/2014/main" id="{CD38AF40-986C-6DDC-5A3A-FE27F8A51FEE}"/>
              </a:ext>
            </a:extLst>
          </p:cNvPr>
          <p:cNvCxnSpPr>
            <a:cxnSpLocks/>
          </p:cNvCxnSpPr>
          <p:nvPr/>
        </p:nvCxnSpPr>
        <p:spPr>
          <a:xfrm>
            <a:off x="3217653" y="2955062"/>
            <a:ext cx="938841" cy="74567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A524BD0D-A2A8-B234-7F50-2DC6EF6FD09A}"/>
              </a:ext>
            </a:extLst>
          </p:cNvPr>
          <p:cNvCxnSpPr>
            <a:cxnSpLocks/>
          </p:cNvCxnSpPr>
          <p:nvPr/>
        </p:nvCxnSpPr>
        <p:spPr>
          <a:xfrm>
            <a:off x="3217652" y="3632237"/>
            <a:ext cx="938842" cy="69822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6" name="Straight Arrow Connector 15">
            <a:extLst>
              <a:ext uri="{FF2B5EF4-FFF2-40B4-BE49-F238E27FC236}">
                <a16:creationId xmlns:a16="http://schemas.microsoft.com/office/drawing/2014/main" id="{F522EBCC-CD45-E92C-9C2D-2547A7C45839}"/>
              </a:ext>
            </a:extLst>
          </p:cNvPr>
          <p:cNvCxnSpPr>
            <a:cxnSpLocks/>
          </p:cNvCxnSpPr>
          <p:nvPr/>
        </p:nvCxnSpPr>
        <p:spPr>
          <a:xfrm flipV="1">
            <a:off x="3217653" y="3053751"/>
            <a:ext cx="938841" cy="125755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7680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D434EBC-F774-0332-7259-F07E508DB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7A0D5-F22C-A9B2-24EB-D1B0DF4442FA}"/>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CSR – Sustainability </a:t>
            </a:r>
          </a:p>
        </p:txBody>
      </p:sp>
      <p:sp>
        <p:nvSpPr>
          <p:cNvPr id="10" name="Content Placeholder 2">
            <a:extLst>
              <a:ext uri="{FF2B5EF4-FFF2-40B4-BE49-F238E27FC236}">
                <a16:creationId xmlns:a16="http://schemas.microsoft.com/office/drawing/2014/main" id="{CD40F8FF-ABEE-0E0F-0341-C869B83865AC}"/>
              </a:ext>
            </a:extLst>
          </p:cNvPr>
          <p:cNvSpPr>
            <a:spLocks noGrp="1"/>
          </p:cNvSpPr>
          <p:nvPr>
            <p:ph idx="1"/>
          </p:nvPr>
        </p:nvSpPr>
        <p:spPr>
          <a:xfrm>
            <a:off x="838200" y="990742"/>
            <a:ext cx="11014494" cy="5203024"/>
          </a:xfrm>
        </p:spPr>
        <p:txBody>
          <a:bodyPr>
            <a:normAutofit/>
          </a:bodyPr>
          <a:lstStyle/>
          <a:p>
            <a:pPr marL="0" indent="0">
              <a:buNone/>
            </a:pPr>
            <a:r>
              <a:rPr lang="en-US" sz="1800" dirty="0" err="1">
                <a:solidFill>
                  <a:schemeClr val="bg1"/>
                </a:solidFill>
                <a:latin typeface="Montserrat" pitchFamily="2" charset="77"/>
              </a:rPr>
              <a:t>BrightTech</a:t>
            </a:r>
            <a:r>
              <a:rPr lang="en-US" sz="1800" dirty="0">
                <a:solidFill>
                  <a:schemeClr val="bg1"/>
                </a:solidFill>
                <a:latin typeface="Montserrat" pitchFamily="2" charset="77"/>
              </a:rPr>
              <a:t> Ltd is a company that manufactures electronic devices. Recently, the business has received criticism about the environmental impact and employment practices caused by it’s operations. They are considering the following actions to help manage this situation:</a:t>
            </a:r>
          </a:p>
          <a:p>
            <a:r>
              <a:rPr lang="en-US" sz="1800" dirty="0">
                <a:solidFill>
                  <a:schemeClr val="bg1"/>
                </a:solidFill>
                <a:latin typeface="Montserrat" pitchFamily="2" charset="77"/>
              </a:rPr>
              <a:t>Installing energy efficient machinery in the factory</a:t>
            </a:r>
          </a:p>
          <a:p>
            <a:r>
              <a:rPr lang="en-US" sz="1800" dirty="0">
                <a:solidFill>
                  <a:schemeClr val="bg1"/>
                </a:solidFill>
                <a:latin typeface="Montserrat" pitchFamily="2" charset="77"/>
              </a:rPr>
              <a:t>Introducing a staff training and development program.</a:t>
            </a:r>
          </a:p>
          <a:p>
            <a:r>
              <a:rPr lang="en-US" sz="1800" dirty="0">
                <a:solidFill>
                  <a:schemeClr val="bg1"/>
                </a:solidFill>
                <a:latin typeface="Montserrat" pitchFamily="2" charset="77"/>
              </a:rPr>
              <a:t>Ensuring suppliers meet fair labour standards</a:t>
            </a:r>
          </a:p>
          <a:p>
            <a:r>
              <a:rPr lang="en-US" sz="1800" dirty="0">
                <a:solidFill>
                  <a:schemeClr val="bg1"/>
                </a:solidFill>
                <a:latin typeface="Montserrat" pitchFamily="2" charset="77"/>
              </a:rPr>
              <a:t>Donating a percentage of annual profits to local community projects.  </a:t>
            </a:r>
          </a:p>
          <a:p>
            <a:pPr marL="0" indent="0">
              <a:buNone/>
            </a:pPr>
            <a:r>
              <a:rPr lang="en-US" sz="1800" dirty="0">
                <a:solidFill>
                  <a:schemeClr val="bg1"/>
                </a:solidFill>
                <a:latin typeface="Montserrat" pitchFamily="2" charset="77"/>
              </a:rPr>
              <a:t>Explain how each of the following CSR concepts are affected. (9 marks)</a:t>
            </a:r>
          </a:p>
          <a:p>
            <a:pPr marL="0" indent="0">
              <a:buNone/>
            </a:pPr>
            <a:r>
              <a:rPr lang="en-US" sz="1800" dirty="0">
                <a:solidFill>
                  <a:schemeClr val="bg1"/>
                </a:solidFill>
                <a:latin typeface="Montserrat" pitchFamily="2" charset="77"/>
              </a:rPr>
              <a:t>Economic – </a:t>
            </a:r>
            <a:r>
              <a:rPr lang="en-US" sz="1800" dirty="0">
                <a:solidFill>
                  <a:srgbClr val="FF0000"/>
                </a:solidFill>
                <a:latin typeface="Montserrat" pitchFamily="2" charset="77"/>
              </a:rPr>
              <a:t>Energy efficient machinery may reduce long term costs. CSR can improve reputation and sales. Staff training can improve productivity. </a:t>
            </a: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Environmental – </a:t>
            </a:r>
            <a:r>
              <a:rPr lang="en-US" sz="1800" dirty="0">
                <a:solidFill>
                  <a:srgbClr val="FF0000"/>
                </a:solidFill>
                <a:latin typeface="Montserrat" pitchFamily="2" charset="77"/>
              </a:rPr>
              <a:t>Energy efficient machinery reduces energy consumption (electricity). Lower carbon emissions as less electricity is used so less reliance on fossil fuels. Modern machinery likely to use raw materials more efficiently leading to less scrap or waste. </a:t>
            </a: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Social – </a:t>
            </a:r>
            <a:r>
              <a:rPr lang="en-US" sz="1800" dirty="0">
                <a:solidFill>
                  <a:srgbClr val="FF0000"/>
                </a:solidFill>
                <a:latin typeface="Montserrat" pitchFamily="2" charset="77"/>
              </a:rPr>
              <a:t>Staff training improves employee wellbeing and career prospects. Donations support the local community. Fair labour standards protect workers in the supply chain. </a:t>
            </a: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173870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7970DA0-0377-6EAE-189E-2DFBA3AF6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7D263-E837-9324-0BC0-0CD1F73C59C4}"/>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7DEE2413-AE33-1557-7530-9ED5A65248E6}"/>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43DD6E37-18B1-070C-FB37-D223BF094375}"/>
              </a:ext>
            </a:extLst>
          </p:cNvPr>
          <p:cNvGraphicFramePr>
            <a:graphicFrameLocks noGrp="1"/>
          </p:cNvGraphicFramePr>
          <p:nvPr>
            <p:extLst>
              <p:ext uri="{D42A27DB-BD31-4B8C-83A1-F6EECF244321}">
                <p14:modId xmlns:p14="http://schemas.microsoft.com/office/powerpoint/2010/main" val="3210811770"/>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r>
                        <a:rPr lang="en-GB" dirty="0">
                          <a:solidFill>
                            <a:srgbClr val="FF0000"/>
                          </a:solidFill>
                        </a:rPr>
                        <a:t>Professional Behaviour</a:t>
                      </a: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r>
                        <a:rPr lang="en-GB" dirty="0">
                          <a:solidFill>
                            <a:srgbClr val="FF0000"/>
                          </a:solidFill>
                        </a:rPr>
                        <a:t>Objectivity</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6764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3019</TotalTime>
  <Words>2292</Words>
  <Application>Microsoft Office PowerPoint</Application>
  <PresentationFormat>Widescreen</PresentationFormat>
  <Paragraphs>238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Montserrat</vt:lpstr>
      <vt:lpstr>Montserrat ExtraBold</vt:lpstr>
      <vt:lpstr>Montserrat SemiBold</vt:lpstr>
      <vt:lpstr>Office Theme</vt:lpstr>
      <vt:lpstr>PowerPoint Presentation</vt:lpstr>
      <vt:lpstr>Topics</vt:lpstr>
      <vt:lpstr>What is tested - ITBK</vt:lpstr>
      <vt:lpstr>What is tested - POBC</vt:lpstr>
      <vt:lpstr>Types of Businesses</vt:lpstr>
      <vt:lpstr>Types of Businesses</vt:lpstr>
      <vt:lpstr>CSR – Sustainability </vt:lpstr>
      <vt:lpstr>CSR – Sustainability </vt:lpstr>
      <vt:lpstr>The Fundamental Ethical Principles</vt:lpstr>
      <vt:lpstr>Threats</vt:lpstr>
      <vt:lpstr>Scenario 1</vt:lpstr>
      <vt:lpstr>Scenario 1</vt:lpstr>
      <vt:lpstr>Scenario 2</vt:lpstr>
      <vt:lpstr>Scenario 2</vt:lpstr>
      <vt:lpstr>Prepare for your exam</vt:lpstr>
      <vt:lpstr>Prepare for your exam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Jake Richardson</cp:lastModifiedBy>
  <cp:revision>147</cp:revision>
  <dcterms:created xsi:type="dcterms:W3CDTF">2023-01-20T15:18:18Z</dcterms:created>
  <dcterms:modified xsi:type="dcterms:W3CDTF">2026-04-08T15:24:26Z</dcterms:modified>
</cp:coreProperties>
</file>