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9"/>
  </p:notesMasterIdLst>
  <p:sldIdLst>
    <p:sldId id="256" r:id="rId2"/>
    <p:sldId id="262" r:id="rId3"/>
    <p:sldId id="263" r:id="rId4"/>
    <p:sldId id="281" r:id="rId5"/>
    <p:sldId id="282" r:id="rId6"/>
    <p:sldId id="283" r:id="rId7"/>
    <p:sldId id="264" r:id="rId8"/>
    <p:sldId id="265" r:id="rId9"/>
    <p:sldId id="286" r:id="rId10"/>
    <p:sldId id="287" r:id="rId11"/>
    <p:sldId id="288" r:id="rId12"/>
    <p:sldId id="289" r:id="rId13"/>
    <p:sldId id="298" r:id="rId14"/>
    <p:sldId id="267" r:id="rId15"/>
    <p:sldId id="290" r:id="rId16"/>
    <p:sldId id="292" r:id="rId17"/>
    <p:sldId id="291" r:id="rId18"/>
    <p:sldId id="299" r:id="rId19"/>
    <p:sldId id="302" r:id="rId20"/>
    <p:sldId id="303" r:id="rId21"/>
    <p:sldId id="304" r:id="rId22"/>
    <p:sldId id="305" r:id="rId23"/>
    <p:sldId id="268" r:id="rId24"/>
    <p:sldId id="295" r:id="rId25"/>
    <p:sldId id="300" r:id="rId26"/>
    <p:sldId id="301" r:id="rId27"/>
    <p:sldId id="269" r:id="rId28"/>
    <p:sldId id="307" r:id="rId29"/>
    <p:sldId id="310" r:id="rId30"/>
    <p:sldId id="309" r:id="rId31"/>
    <p:sldId id="308" r:id="rId32"/>
    <p:sldId id="311" r:id="rId33"/>
    <p:sldId id="270" r:id="rId34"/>
    <p:sldId id="312" r:id="rId35"/>
    <p:sldId id="314" r:id="rId36"/>
    <p:sldId id="313" r:id="rId37"/>
    <p:sldId id="271" r:id="rId38"/>
    <p:sldId id="317" r:id="rId39"/>
    <p:sldId id="318" r:id="rId40"/>
    <p:sldId id="319" r:id="rId41"/>
    <p:sldId id="272" r:id="rId42"/>
    <p:sldId id="320" r:id="rId43"/>
    <p:sldId id="321" r:id="rId44"/>
    <p:sldId id="322" r:id="rId45"/>
    <p:sldId id="273" r:id="rId46"/>
    <p:sldId id="323" r:id="rId47"/>
    <p:sldId id="324" r:id="rId48"/>
    <p:sldId id="274" r:id="rId49"/>
    <p:sldId id="325" r:id="rId50"/>
    <p:sldId id="326" r:id="rId51"/>
    <p:sldId id="275" r:id="rId52"/>
    <p:sldId id="327" r:id="rId53"/>
    <p:sldId id="330" r:id="rId54"/>
    <p:sldId id="329" r:id="rId55"/>
    <p:sldId id="328" r:id="rId56"/>
    <p:sldId id="332" r:id="rId57"/>
    <p:sldId id="331" r:id="rId58"/>
    <p:sldId id="276" r:id="rId59"/>
    <p:sldId id="334" r:id="rId60"/>
    <p:sldId id="333" r:id="rId61"/>
    <p:sldId id="335" r:id="rId62"/>
    <p:sldId id="336" r:id="rId63"/>
    <p:sldId id="337" r:id="rId64"/>
    <p:sldId id="340" r:id="rId65"/>
    <p:sldId id="339" r:id="rId66"/>
    <p:sldId id="338" r:id="rId67"/>
    <p:sldId id="277" r:id="rId68"/>
    <p:sldId id="278" r:id="rId69"/>
    <p:sldId id="341" r:id="rId70"/>
    <p:sldId id="342" r:id="rId71"/>
    <p:sldId id="279" r:id="rId72"/>
    <p:sldId id="343" r:id="rId73"/>
    <p:sldId id="344" r:id="rId74"/>
    <p:sldId id="345" r:id="rId75"/>
    <p:sldId id="346" r:id="rId76"/>
    <p:sldId id="280" r:id="rId77"/>
    <p:sldId id="347" r:id="rId7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26" autoAdjust="0"/>
    <p:restoredTop sz="96405"/>
  </p:normalViewPr>
  <p:slideViewPr>
    <p:cSldViewPr snapToGrid="0">
      <p:cViewPr varScale="1">
        <p:scale>
          <a:sx n="111" d="100"/>
          <a:sy n="111" d="100"/>
        </p:scale>
        <p:origin x="2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628EB-1968-5644-82DF-5CF5BD0E37B9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DEEC91-5955-D148-8D4E-16C9C29A99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96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17E02-4DFC-2E9D-AD8B-57C5FADB8F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B1A91E-455A-C190-D513-6622CF13E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47D5A-B369-3AFA-11D8-4527B4A5A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A42E5-6C92-1595-9A15-E0CC88626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6D9D7-B04C-CCC0-AF82-B22CFCAE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343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22FA1-FC6C-1D31-EFC0-BF704A2F2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276B9A-602C-6C7E-0BE2-657E75767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2A296-94DF-522E-F5D3-2734FFBEA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B4AB3-06CA-158D-668C-2E622ABB5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4BAB3-68E9-6F38-C410-3147968B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2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769287-CCBD-D1E6-F02E-8D639F406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E96829-51BB-8079-F134-8C8D0DE2B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1FD06-0E22-25E0-419B-3BDAB7AF7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7CB37-4BA0-3E48-19E7-88174E162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805C9-906D-30B1-7FCB-50480C93D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10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506DD-CA79-910C-ED16-FD30A9BA7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05468-AD66-3BA8-1C39-8634CD1FB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554D5-E805-D557-148B-D8849C49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03587-AE9E-BA96-2055-04B133CBC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A42D1-4260-57FC-3EED-EABD14129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8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5E166-02F8-7998-458B-E3AE7EC80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90F22-5B12-05AD-682F-B60663D23B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571EA-8CDA-5B03-A241-AB7CA78E7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D81A5-CFF7-9E3D-79D8-75331BA4E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40BEE-6D38-2D1B-0658-477D5713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0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FFAAD-820B-339E-8239-53E9EDC63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76A3C-DA52-D344-5AC3-C60D2018E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DD13B1-CDC3-7F30-61DA-442E4A38C2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CA118-4963-38DE-A2BA-BC793C3C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E58B7-F65F-56DC-8930-D031F6E7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7A47AA-45E0-6AEE-600A-7CE2B93A1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47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28D0-82CE-854C-75AE-837E74279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063F3-F767-6BB2-78AF-F39B54440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215963-336B-8EE8-23CF-DFAB104FA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35843-7766-4EC6-20D2-E46A1FA63F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9DDDCD-6E6D-9668-3012-CF08B3FA4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D38827-45EF-E274-6292-BB758F8E9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83ED8C-7292-CE62-01E1-C81333866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9E9008-5D53-B6B5-52E8-89D86BC8A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29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823ED-09D9-509C-378E-2FF7A6C9A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7A0D4C-3760-82AF-5252-F34B6F77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EE948D-E641-9CF4-6BDD-A18F3354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B354F7-021D-866A-5BE6-BE558D56F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9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5DAE5F-C011-148E-308E-5756FA8AD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F348BC-AF68-58D7-58AC-602D5442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E2A8A-0C91-7EDB-2FA3-C72077EC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52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EE574-0987-FC93-28C1-E14EFF36D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20D31-2298-9D66-14C1-11B8E523E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93EEFB-7E57-B94C-1A71-ED772AE2B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63390-EA83-576A-4D11-30F913456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5A85B1-93F2-4C3D-7E81-82400F5E5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606A38-D282-1553-106B-A15E5C7AA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90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659D1-6B91-85D3-5BA1-92CCF04D0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1649D0-F0A2-9391-5EC0-A161AC8541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10635-D2C6-BE8A-1BEF-AAD05833DD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FF02C-721B-E821-E303-7C0FF1057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80EB4A-4307-C100-E67F-7CBA6A3CF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02756-8517-0F11-367C-EC66F603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7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7ACE21-F2DF-9733-29D0-6BA51ACD8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B6F87-A6C8-9806-69B3-2C9C99E86F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EE2E9-B730-8292-BED7-E1FCFB1F3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FC9CB-30BB-904E-946E-DEF9A40B0E7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3E0EB-40BA-56ED-8E13-6159892B1D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D85E9-BDE5-DF40-1F31-7C63B613BD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77A18-9E9E-E849-8A61-06A983919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5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EA4D3B-0C53-8049-6AC6-61F8AE72AD88}"/>
              </a:ext>
            </a:extLst>
          </p:cNvPr>
          <p:cNvSpPr txBox="1"/>
          <p:nvPr/>
        </p:nvSpPr>
        <p:spPr>
          <a:xfrm>
            <a:off x="968991" y="2101755"/>
            <a:ext cx="56774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Management Accounting Techniques (MATS) - </a:t>
            </a:r>
          </a:p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Revision Session</a:t>
            </a:r>
          </a:p>
        </p:txBody>
      </p:sp>
    </p:spTree>
    <p:extLst>
      <p:ext uri="{BB962C8B-B14F-4D97-AF65-F5344CB8AC3E}">
        <p14:creationId xmlns:p14="http://schemas.microsoft.com/office/powerpoint/2010/main" val="859858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10E66-48F5-9AE4-0B04-732D16D79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7A4EE-26D4-79B5-E4BD-1B5A8977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53" y="-29541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04A01-0A74-9B72-DBC2-336AC62B9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53" y="517414"/>
            <a:ext cx="10515600" cy="612782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fully absorbed cost of each product using all of information provided.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1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(£19 x 1 hour) + (£8.80 x 0.5 hours) + (£8.28 x 2 hours) = £39.96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2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(£19 x 2 hours) + (£8.80 x 0.75 hours) + (£8.28 x 3 hours) = £69.44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3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F462AA0-1C7B-5282-0E05-CC39A58C1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580303"/>
              </p:ext>
            </p:extLst>
          </p:nvPr>
        </p:nvGraphicFramePr>
        <p:xfrm>
          <a:off x="838200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£39.96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07F7DDB-60E6-EE24-B1C7-5DEE8BE2584C}"/>
              </a:ext>
            </a:extLst>
          </p:cNvPr>
          <p:cNvGraphicFramePr>
            <a:graphicFrameLocks noGrp="1"/>
          </p:cNvGraphicFramePr>
          <p:nvPr/>
        </p:nvGraphicFramePr>
        <p:xfrm>
          <a:off x="7526064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7506FDE-BCBE-B01D-BE14-3F89086E18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007998"/>
              </p:ext>
            </p:extLst>
          </p:nvPr>
        </p:nvGraphicFramePr>
        <p:xfrm>
          <a:off x="4182132" y="3319406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£69.44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531592D-1E2D-CCD9-1CEB-DF45A35915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487096"/>
              </p:ext>
            </p:extLst>
          </p:nvPr>
        </p:nvGraphicFramePr>
        <p:xfrm>
          <a:off x="838200" y="1323098"/>
          <a:ext cx="9778871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722">
                  <a:extLst>
                    <a:ext uri="{9D8B030D-6E8A-4147-A177-3AD203B41FA5}">
                      <a16:colId xmlns:a16="http://schemas.microsoft.com/office/drawing/2014/main" val="2188813750"/>
                    </a:ext>
                  </a:extLst>
                </a:gridCol>
                <a:gridCol w="2218899">
                  <a:extLst>
                    <a:ext uri="{9D8B030D-6E8A-4147-A177-3AD203B41FA5}">
                      <a16:colId xmlns:a16="http://schemas.microsoft.com/office/drawing/2014/main" val="3889070622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987736165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44193460"/>
                    </a:ext>
                  </a:extLst>
                </a:gridCol>
              </a:tblGrid>
              <a:tr h="24519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117733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£19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£8.80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£8.28 per machine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62215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02329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45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3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361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64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5918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11F398-E841-E6D0-D800-54951C7D7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3A324-5C7A-98AA-BFF3-4354C66AC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53" y="-29541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5BF1B-46B9-1270-7C94-0E44685E9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53" y="517414"/>
            <a:ext cx="10515600" cy="612782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fully absorbed cost of each product using all of information provided.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1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(£19 x 1 hour) + (£8.80 x 0.5 hours) + (£8.28 x 2 hours) = £39.96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2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(£19 x 2 hours) + (£8.80 x 0.75 hours) + (£8.28 x 3 hours) = £69.44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3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(£19 x 3 hours) + (£8.80 x 2 hours) + (£8.28 x 1 hour) = £82.88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6F18AA5-95B7-DB88-7B50-D4718426E0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976176"/>
              </p:ext>
            </p:extLst>
          </p:nvPr>
        </p:nvGraphicFramePr>
        <p:xfrm>
          <a:off x="838200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£39.96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A07E745-6799-35EC-FF31-5AC136FB4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111012"/>
              </p:ext>
            </p:extLst>
          </p:nvPr>
        </p:nvGraphicFramePr>
        <p:xfrm>
          <a:off x="7526064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£82.88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D111D8F-6DAB-89FB-8BEB-4C44D99D7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339388"/>
              </p:ext>
            </p:extLst>
          </p:nvPr>
        </p:nvGraphicFramePr>
        <p:xfrm>
          <a:off x="4182132" y="3319406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£69.44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FD588A5D-DBBA-E7CA-A27B-3D7F080F20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348416"/>
              </p:ext>
            </p:extLst>
          </p:nvPr>
        </p:nvGraphicFramePr>
        <p:xfrm>
          <a:off x="838200" y="1323098"/>
          <a:ext cx="9778871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722">
                  <a:extLst>
                    <a:ext uri="{9D8B030D-6E8A-4147-A177-3AD203B41FA5}">
                      <a16:colId xmlns:a16="http://schemas.microsoft.com/office/drawing/2014/main" val="2188813750"/>
                    </a:ext>
                  </a:extLst>
                </a:gridCol>
                <a:gridCol w="2218899">
                  <a:extLst>
                    <a:ext uri="{9D8B030D-6E8A-4147-A177-3AD203B41FA5}">
                      <a16:colId xmlns:a16="http://schemas.microsoft.com/office/drawing/2014/main" val="3889070622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987736165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44193460"/>
                    </a:ext>
                  </a:extLst>
                </a:gridCol>
              </a:tblGrid>
              <a:tr h="24519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/>
                        <a:t>Centre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117733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£19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£8.80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£8.28 per machine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62215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02329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45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361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64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725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63BA5E-5E60-CC62-CC75-2D54369B3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58401-383B-E55B-FA3D-11523A67A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53" y="-29541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47D45-1AB9-80B0-E1D3-3DCA66177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53" y="517414"/>
            <a:ext cx="10515600" cy="612782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fully absorbed cost of each product using all of information provided.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1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£110 + £420 + £39.96 = £569.96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2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£250 + £135 + £69.44 = £454.44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3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£190 + £210 + £82.88 = £482.88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06512CC-FE59-EDFA-6FAD-CDD91627DE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9444240"/>
              </p:ext>
            </p:extLst>
          </p:nvPr>
        </p:nvGraphicFramePr>
        <p:xfrm>
          <a:off x="838200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£39.96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£569.96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B748138-EED1-5DC5-748D-C4FE4677E3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196607"/>
              </p:ext>
            </p:extLst>
          </p:nvPr>
        </p:nvGraphicFramePr>
        <p:xfrm>
          <a:off x="7526064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£82.88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£482.88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5E96055-3FCF-A43A-C03C-1B03D09D3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929461"/>
              </p:ext>
            </p:extLst>
          </p:nvPr>
        </p:nvGraphicFramePr>
        <p:xfrm>
          <a:off x="4182132" y="3319406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£69.44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+mn-lt"/>
                        </a:rPr>
                        <a:t>£454.44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58F402E-6F33-F495-9133-619879E30952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323098"/>
          <a:ext cx="9778871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722">
                  <a:extLst>
                    <a:ext uri="{9D8B030D-6E8A-4147-A177-3AD203B41FA5}">
                      <a16:colId xmlns:a16="http://schemas.microsoft.com/office/drawing/2014/main" val="2188813750"/>
                    </a:ext>
                  </a:extLst>
                </a:gridCol>
                <a:gridCol w="2218899">
                  <a:extLst>
                    <a:ext uri="{9D8B030D-6E8A-4147-A177-3AD203B41FA5}">
                      <a16:colId xmlns:a16="http://schemas.microsoft.com/office/drawing/2014/main" val="3889070622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987736165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44193460"/>
                    </a:ext>
                  </a:extLst>
                </a:gridCol>
              </a:tblGrid>
              <a:tr h="24519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117733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£19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£8.80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£8.28 per machine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62215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02329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45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361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64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208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57D827-8F5A-0B82-8E05-A2323FB0D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28902-E453-A0A4-9759-F6FB5E4CF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841966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68EF6-BC79-0964-C4F1-93B4ED6A4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6447C86-4FE7-06A9-9FC0-6914E8A557E1}"/>
              </a:ext>
            </a:extLst>
          </p:cNvPr>
          <p:cNvGraphicFramePr>
            <a:graphicFrameLocks noGrp="1"/>
          </p:cNvGraphicFramePr>
          <p:nvPr/>
        </p:nvGraphicFramePr>
        <p:xfrm>
          <a:off x="1412000" y="1322825"/>
          <a:ext cx="824317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8304">
                  <a:extLst>
                    <a:ext uri="{9D8B030D-6E8A-4147-A177-3AD203B41FA5}">
                      <a16:colId xmlns:a16="http://schemas.microsoft.com/office/drawing/2014/main" val="1731931080"/>
                    </a:ext>
                  </a:extLst>
                </a:gridCol>
                <a:gridCol w="2091350">
                  <a:extLst>
                    <a:ext uri="{9D8B030D-6E8A-4147-A177-3AD203B41FA5}">
                      <a16:colId xmlns:a16="http://schemas.microsoft.com/office/drawing/2014/main" val="1201700812"/>
                    </a:ext>
                  </a:extLst>
                </a:gridCol>
                <a:gridCol w="2055137">
                  <a:extLst>
                    <a:ext uri="{9D8B030D-6E8A-4147-A177-3AD203B41FA5}">
                      <a16:colId xmlns:a16="http://schemas.microsoft.com/office/drawing/2014/main" val="2509705496"/>
                    </a:ext>
                  </a:extLst>
                </a:gridCol>
                <a:gridCol w="1928387">
                  <a:extLst>
                    <a:ext uri="{9D8B030D-6E8A-4147-A177-3AD203B41FA5}">
                      <a16:colId xmlns:a16="http://schemas.microsoft.com/office/drawing/2014/main" val="306682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2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Cost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190,000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553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Cost 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09501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455AC3-5A02-FEDD-8EC0-D2A85668283C}"/>
              </a:ext>
            </a:extLst>
          </p:cNvPr>
          <p:cNvGraphicFramePr>
            <a:graphicFrameLocks noGrp="1"/>
          </p:cNvGraphicFramePr>
          <p:nvPr/>
        </p:nvGraphicFramePr>
        <p:xfrm>
          <a:off x="3554082" y="2932710"/>
          <a:ext cx="6101096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4846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2070340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925910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A7323DF-67EF-6E55-7E17-D678A2E73B53}"/>
              </a:ext>
            </a:extLst>
          </p:cNvPr>
          <p:cNvGraphicFramePr>
            <a:graphicFrameLocks noGrp="1"/>
          </p:cNvGraphicFramePr>
          <p:nvPr/>
        </p:nvGraphicFramePr>
        <p:xfrm>
          <a:off x="1412000" y="3773651"/>
          <a:ext cx="824317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68304">
                  <a:extLst>
                    <a:ext uri="{9D8B030D-6E8A-4147-A177-3AD203B41FA5}">
                      <a16:colId xmlns:a16="http://schemas.microsoft.com/office/drawing/2014/main" val="1731931080"/>
                    </a:ext>
                  </a:extLst>
                </a:gridCol>
                <a:gridCol w="2091350">
                  <a:extLst>
                    <a:ext uri="{9D8B030D-6E8A-4147-A177-3AD203B41FA5}">
                      <a16:colId xmlns:a16="http://schemas.microsoft.com/office/drawing/2014/main" val="1201700812"/>
                    </a:ext>
                  </a:extLst>
                </a:gridCol>
                <a:gridCol w="2055137">
                  <a:extLst>
                    <a:ext uri="{9D8B030D-6E8A-4147-A177-3AD203B41FA5}">
                      <a16:colId xmlns:a16="http://schemas.microsoft.com/office/drawing/2014/main" val="2509705496"/>
                    </a:ext>
                  </a:extLst>
                </a:gridCol>
                <a:gridCol w="1928387">
                  <a:extLst>
                    <a:ext uri="{9D8B030D-6E8A-4147-A177-3AD203B41FA5}">
                      <a16:colId xmlns:a16="http://schemas.microsoft.com/office/drawing/2014/main" val="306682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2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173,000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9553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176,000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09501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959B88-A05E-6356-2F26-31DFE5047EEB}"/>
              </a:ext>
            </a:extLst>
          </p:cNvPr>
          <p:cNvGraphicFramePr>
            <a:graphicFrameLocks noGrp="1"/>
          </p:cNvGraphicFramePr>
          <p:nvPr/>
        </p:nvGraphicFramePr>
        <p:xfrm>
          <a:off x="3554082" y="5427392"/>
          <a:ext cx="6101096" cy="6705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04846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2044461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951789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£786,000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£1,614,000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3376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9A93A-BEB0-3BF6-4645-7BB409F30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FC535-2E21-F6B4-1CE8-D5409F32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ACD5A-5ED1-B568-42E3-39F97196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2C262C-3912-FF38-4462-BEA765529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330145"/>
              </p:ext>
            </p:extLst>
          </p:nvPr>
        </p:nvGraphicFramePr>
        <p:xfrm>
          <a:off x="765019" y="4472618"/>
          <a:ext cx="6323844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383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2108325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2055136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687B8E-7AE2-3D2F-EB9C-8B904A169E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518217"/>
              </p:ext>
            </p:extLst>
          </p:nvPr>
        </p:nvGraphicFramePr>
        <p:xfrm>
          <a:off x="765019" y="1330215"/>
          <a:ext cx="10171567" cy="245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308633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2498757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  <a:gridCol w="905346">
                  <a:extLst>
                    <a:ext uri="{9D8B030D-6E8A-4147-A177-3AD203B41FA5}">
                      <a16:colId xmlns:a16="http://schemas.microsoft.com/office/drawing/2014/main" val="2036913546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2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40,000 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150,000 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60,000 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200,000 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 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5871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12031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F05AF7D-FAB4-C134-0FBB-953043CB2ECD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01281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50BD4F-7CB8-C475-DD0A-DAFC04353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43D12-3271-C73A-5F3C-2D96F5A77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3A186-7266-02F8-D926-91A932956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FFB3497-5C4A-F042-B091-E9280FC5D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090183"/>
              </p:ext>
            </p:extLst>
          </p:nvPr>
        </p:nvGraphicFramePr>
        <p:xfrm>
          <a:off x="765019" y="4472618"/>
          <a:ext cx="6323844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383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2108325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2055136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7F3554-F7FF-F932-6D68-6466BE713C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704266"/>
              </p:ext>
            </p:extLst>
          </p:nvPr>
        </p:nvGraphicFramePr>
        <p:xfrm>
          <a:off x="765019" y="1330215"/>
          <a:ext cx="10171567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308633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2498757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  <a:gridCol w="905346">
                  <a:extLst>
                    <a:ext uri="{9D8B030D-6E8A-4147-A177-3AD203B41FA5}">
                      <a16:colId xmlns:a16="http://schemas.microsoft.com/office/drawing/2014/main" val="2036913546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2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 hours x £4 OAR = £8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5871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>
                          <a:solidFill>
                            <a:srgbClr val="FF0000"/>
                          </a:solidFill>
                        </a:rPr>
                        <a:t>3 hours x £6 OAR = £18 per unit</a:t>
                      </a: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12031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9B24A267-2F79-2716-DF72-FEC54DC973E7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9585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964C2-5D97-1B6D-3FA2-44458ADF1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47038-663E-84E5-3C55-3DD0A7158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AECED-D410-8630-5192-E4D986EEF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7F7BB87-E882-343B-37C1-0359D4ED4DC7}"/>
              </a:ext>
            </a:extLst>
          </p:cNvPr>
          <p:cNvGraphicFramePr>
            <a:graphicFrameLocks noGrp="1"/>
          </p:cNvGraphicFramePr>
          <p:nvPr/>
        </p:nvGraphicFramePr>
        <p:xfrm>
          <a:off x="765019" y="4472618"/>
          <a:ext cx="6323844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383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2108325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2055136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C32CD76-E097-6225-FA81-A80DB1C23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653809"/>
              </p:ext>
            </p:extLst>
          </p:nvPr>
        </p:nvGraphicFramePr>
        <p:xfrm>
          <a:off x="765019" y="1330215"/>
          <a:ext cx="10171567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308633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2498757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  <a:gridCol w="905346">
                  <a:extLst>
                    <a:ext uri="{9D8B030D-6E8A-4147-A177-3AD203B41FA5}">
                      <a16:colId xmlns:a16="http://schemas.microsoft.com/office/drawing/2014/main" val="2036913546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2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 hours x £4 OAR = £8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3 hours x £4 OAR = £12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5871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£6 OAR = £18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 hours x £6 OAR = £24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12031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F5435A7-8A1C-1EAA-E692-3EA9FAEB7C2D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04491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28DABD-94A2-1E79-DDAD-7A71024C1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E0CBE-1BCB-633B-8215-37A83C84C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8FF7E-6016-6AA5-DA3C-61E7ED79D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087B75F-1E60-3A1E-9640-7303CE5B4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04332"/>
              </p:ext>
            </p:extLst>
          </p:nvPr>
        </p:nvGraphicFramePr>
        <p:xfrm>
          <a:off x="765019" y="4472618"/>
          <a:ext cx="6323844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383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2108325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2055136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863A4D9-E05C-55D5-C734-02654C9F5B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516202"/>
              </p:ext>
            </p:extLst>
          </p:nvPr>
        </p:nvGraphicFramePr>
        <p:xfrm>
          <a:off x="765019" y="1330215"/>
          <a:ext cx="10171567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308633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2498757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  <a:gridCol w="905346">
                  <a:extLst>
                    <a:ext uri="{9D8B030D-6E8A-4147-A177-3AD203B41FA5}">
                      <a16:colId xmlns:a16="http://schemas.microsoft.com/office/drawing/2014/main" val="2036913546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12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Hours in 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 hours x £4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£4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58713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£6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 hours x £6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£24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12031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 + £18 = </a:t>
                      </a:r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£26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 + £24 = </a:t>
                      </a:r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£36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02F209B-425B-A6C1-BC5F-5FE9E59BC197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61680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7D6985-A8E4-4281-0D1D-6D3CE9EFB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78204-6D34-5A7A-FFAA-6E605BFE7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94476-A0F7-0D18-47E1-235ECB724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C51BD30-73F9-E860-FB22-E5850A50AF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26412"/>
              </p:ext>
            </p:extLst>
          </p:nvPr>
        </p:nvGraphicFramePr>
        <p:xfrm>
          <a:off x="690130" y="1448855"/>
          <a:ext cx="445984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255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1423358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380227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4BE31A9-F476-5A8E-1246-132096E114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174877"/>
              </p:ext>
            </p:extLst>
          </p:nvPr>
        </p:nvGraphicFramePr>
        <p:xfrm>
          <a:off x="690130" y="2407527"/>
          <a:ext cx="4458831" cy="107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46E9DAD-84FD-29FB-2239-122A5AA93195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D95B9C0-3D43-9542-8900-544DB8DAAD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667471"/>
              </p:ext>
            </p:extLst>
          </p:nvPr>
        </p:nvGraphicFramePr>
        <p:xfrm>
          <a:off x="690130" y="3772599"/>
          <a:ext cx="10173275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32">
                  <a:extLst>
                    <a:ext uri="{9D8B030D-6E8A-4147-A177-3AD203B41FA5}">
                      <a16:colId xmlns:a16="http://schemas.microsoft.com/office/drawing/2014/main" val="2584866651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1080453563"/>
                    </a:ext>
                  </a:extLst>
                </a:gridCol>
                <a:gridCol w="1500996">
                  <a:extLst>
                    <a:ext uri="{9D8B030D-6E8A-4147-A177-3AD203B41FA5}">
                      <a16:colId xmlns:a16="http://schemas.microsoft.com/office/drawing/2014/main" val="1796872631"/>
                    </a:ext>
                  </a:extLst>
                </a:gridCol>
                <a:gridCol w="1518249">
                  <a:extLst>
                    <a:ext uri="{9D8B030D-6E8A-4147-A177-3AD203B41FA5}">
                      <a16:colId xmlns:a16="http://schemas.microsoft.com/office/drawing/2014/main" val="4244420197"/>
                    </a:ext>
                  </a:extLst>
                </a:gridCol>
                <a:gridCol w="1785668">
                  <a:extLst>
                    <a:ext uri="{9D8B030D-6E8A-4147-A177-3AD203B41FA5}">
                      <a16:colId xmlns:a16="http://schemas.microsoft.com/office/drawing/2014/main" val="1099177829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923219417"/>
                    </a:ext>
                  </a:extLst>
                </a:gridCol>
                <a:gridCol w="1751162">
                  <a:extLst>
                    <a:ext uri="{9D8B030D-6E8A-4147-A177-3AD203B41FA5}">
                      <a16:colId xmlns:a16="http://schemas.microsoft.com/office/drawing/2014/main" val="294516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276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33325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62079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5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229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29AB58-C49F-CB59-3363-3B6A0FB3F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42804-1BA0-C768-476F-F2C8B65F9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6A17C-C0FE-972E-7857-CC1EDB20E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EE44B2-254D-36EB-47B6-CAEE5694E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471741"/>
              </p:ext>
            </p:extLst>
          </p:nvPr>
        </p:nvGraphicFramePr>
        <p:xfrm>
          <a:off x="690130" y="1448855"/>
          <a:ext cx="445984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255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1423358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380227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B6BC3CE-3B1E-556F-7461-1505976DD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426233"/>
              </p:ext>
            </p:extLst>
          </p:nvPr>
        </p:nvGraphicFramePr>
        <p:xfrm>
          <a:off x="690130" y="2407527"/>
          <a:ext cx="4458831" cy="107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4DFE0F2C-DB38-A762-75F4-8D5F84DFC5B0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D55E1F8-664B-35F7-8584-B47D29E85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234227"/>
              </p:ext>
            </p:extLst>
          </p:nvPr>
        </p:nvGraphicFramePr>
        <p:xfrm>
          <a:off x="690130" y="3772599"/>
          <a:ext cx="10173275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32">
                  <a:extLst>
                    <a:ext uri="{9D8B030D-6E8A-4147-A177-3AD203B41FA5}">
                      <a16:colId xmlns:a16="http://schemas.microsoft.com/office/drawing/2014/main" val="2584866651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1080453563"/>
                    </a:ext>
                  </a:extLst>
                </a:gridCol>
                <a:gridCol w="1500996">
                  <a:extLst>
                    <a:ext uri="{9D8B030D-6E8A-4147-A177-3AD203B41FA5}">
                      <a16:colId xmlns:a16="http://schemas.microsoft.com/office/drawing/2014/main" val="1796872631"/>
                    </a:ext>
                  </a:extLst>
                </a:gridCol>
                <a:gridCol w="1518249">
                  <a:extLst>
                    <a:ext uri="{9D8B030D-6E8A-4147-A177-3AD203B41FA5}">
                      <a16:colId xmlns:a16="http://schemas.microsoft.com/office/drawing/2014/main" val="4244420197"/>
                    </a:ext>
                  </a:extLst>
                </a:gridCol>
                <a:gridCol w="1785668">
                  <a:extLst>
                    <a:ext uri="{9D8B030D-6E8A-4147-A177-3AD203B41FA5}">
                      <a16:colId xmlns:a16="http://schemas.microsoft.com/office/drawing/2014/main" val="1099177829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923219417"/>
                    </a:ext>
                  </a:extLst>
                </a:gridCol>
                <a:gridCol w="1751162">
                  <a:extLst>
                    <a:ext uri="{9D8B030D-6E8A-4147-A177-3AD203B41FA5}">
                      <a16:colId xmlns:a16="http://schemas.microsoft.com/office/drawing/2014/main" val="294516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276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33325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62079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5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519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37FCC-6CBB-06B1-848F-C19198242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F6C6D-9556-4291-474B-12A310DA2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162BC-2383-E98C-2F23-ADC737846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700"/>
            <a:ext cx="10515600" cy="435133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Absorption Costing</a:t>
            </a:r>
          </a:p>
          <a:p>
            <a:pPr lvl="1"/>
            <a:r>
              <a:rPr lang="en-US" sz="1400" dirty="0">
                <a:solidFill>
                  <a:schemeClr val="bg1"/>
                </a:solidFill>
                <a:latin typeface="Montserrat" pitchFamily="2" charset="77"/>
              </a:rPr>
              <a:t>Absorbing Overheads into Product Costs</a:t>
            </a:r>
          </a:p>
          <a:p>
            <a:pPr lvl="1"/>
            <a:r>
              <a:rPr lang="en-US" sz="1400" dirty="0">
                <a:solidFill>
                  <a:schemeClr val="bg1"/>
                </a:solidFill>
                <a:latin typeface="Montserrat" pitchFamily="2" charset="77"/>
              </a:rPr>
              <a:t>Over/Under Absorption of Overheads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Marginal Costing</a:t>
            </a:r>
          </a:p>
          <a:p>
            <a:pPr lvl="1"/>
            <a:r>
              <a:rPr lang="en-US" sz="1400" dirty="0">
                <a:solidFill>
                  <a:schemeClr val="bg1"/>
                </a:solidFill>
                <a:latin typeface="Montserrat" pitchFamily="2" charset="77"/>
              </a:rPr>
              <a:t>Break-Even Analysis</a:t>
            </a:r>
          </a:p>
          <a:p>
            <a:pPr lvl="1"/>
            <a:r>
              <a:rPr lang="en-US" sz="1400" dirty="0">
                <a:solidFill>
                  <a:schemeClr val="bg1"/>
                </a:solidFill>
                <a:latin typeface="Montserrat" pitchFamily="2" charset="77"/>
              </a:rPr>
              <a:t>Margin of Safety</a:t>
            </a:r>
          </a:p>
          <a:p>
            <a:pPr lvl="1"/>
            <a:r>
              <a:rPr lang="en-US" sz="1400" dirty="0">
                <a:solidFill>
                  <a:schemeClr val="bg1"/>
                </a:solidFill>
                <a:latin typeface="Montserrat" pitchFamily="2" charset="77"/>
              </a:rPr>
              <a:t>Target Profit</a:t>
            </a:r>
          </a:p>
          <a:p>
            <a:pPr lvl="1"/>
            <a:r>
              <a:rPr lang="en-US" sz="1400" dirty="0">
                <a:solidFill>
                  <a:schemeClr val="bg1"/>
                </a:solidFill>
                <a:latin typeface="Montserrat" pitchFamily="2" charset="77"/>
              </a:rPr>
              <a:t>Contribution: Sales Ratio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Absorption vs Marginal Costing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Activity Based Costing (ABC)</a:t>
            </a:r>
          </a:p>
          <a:p>
            <a:pPr lvl="1"/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7546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8DE7F-FDB5-8AF3-2754-89CA11443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07722-26C2-9814-CC0B-6AF039246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046B5-3A5D-6F70-1317-1A0AA6B93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D05956-208F-47B5-FB7C-DDCEAF1DD233}"/>
              </a:ext>
            </a:extLst>
          </p:cNvPr>
          <p:cNvGraphicFramePr>
            <a:graphicFrameLocks noGrp="1"/>
          </p:cNvGraphicFramePr>
          <p:nvPr/>
        </p:nvGraphicFramePr>
        <p:xfrm>
          <a:off x="690130" y="1448855"/>
          <a:ext cx="445984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255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1423358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380227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72325CA-04C5-4BBA-B7F4-6DEA99CA6BF8}"/>
              </a:ext>
            </a:extLst>
          </p:cNvPr>
          <p:cNvGraphicFramePr>
            <a:graphicFrameLocks noGrp="1"/>
          </p:cNvGraphicFramePr>
          <p:nvPr/>
        </p:nvGraphicFramePr>
        <p:xfrm>
          <a:off x="690130" y="2407527"/>
          <a:ext cx="4458831" cy="107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30B2B6C-3668-2A12-3225-DC9A2FB39C0A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028CF343-9352-8939-C8B6-8302E57375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743948"/>
              </p:ext>
            </p:extLst>
          </p:nvPr>
        </p:nvGraphicFramePr>
        <p:xfrm>
          <a:off x="690130" y="3772599"/>
          <a:ext cx="10173275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32">
                  <a:extLst>
                    <a:ext uri="{9D8B030D-6E8A-4147-A177-3AD203B41FA5}">
                      <a16:colId xmlns:a16="http://schemas.microsoft.com/office/drawing/2014/main" val="2584866651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1080453563"/>
                    </a:ext>
                  </a:extLst>
                </a:gridCol>
                <a:gridCol w="1500996">
                  <a:extLst>
                    <a:ext uri="{9D8B030D-6E8A-4147-A177-3AD203B41FA5}">
                      <a16:colId xmlns:a16="http://schemas.microsoft.com/office/drawing/2014/main" val="1796872631"/>
                    </a:ext>
                  </a:extLst>
                </a:gridCol>
                <a:gridCol w="1518249">
                  <a:extLst>
                    <a:ext uri="{9D8B030D-6E8A-4147-A177-3AD203B41FA5}">
                      <a16:colId xmlns:a16="http://schemas.microsoft.com/office/drawing/2014/main" val="4244420197"/>
                    </a:ext>
                  </a:extLst>
                </a:gridCol>
                <a:gridCol w="1785668">
                  <a:extLst>
                    <a:ext uri="{9D8B030D-6E8A-4147-A177-3AD203B41FA5}">
                      <a16:colId xmlns:a16="http://schemas.microsoft.com/office/drawing/2014/main" val="1099177829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923219417"/>
                    </a:ext>
                  </a:extLst>
                </a:gridCol>
                <a:gridCol w="1751162">
                  <a:extLst>
                    <a:ext uri="{9D8B030D-6E8A-4147-A177-3AD203B41FA5}">
                      <a16:colId xmlns:a16="http://schemas.microsoft.com/office/drawing/2014/main" val="294516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276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 hours x £4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£6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 + £18 = </a:t>
                      </a:r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£26 per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33325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62079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5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3853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B77A74-CAAF-7300-3CF1-457168116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86FA-2C89-3FE3-E2EE-697AEABB4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493EC-2D31-DFD2-4C01-79C5B4D6A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4D301DC-2CA3-4EA5-1823-D9C26E5F1A46}"/>
              </a:ext>
            </a:extLst>
          </p:cNvPr>
          <p:cNvGraphicFramePr>
            <a:graphicFrameLocks noGrp="1"/>
          </p:cNvGraphicFramePr>
          <p:nvPr/>
        </p:nvGraphicFramePr>
        <p:xfrm>
          <a:off x="690130" y="1448855"/>
          <a:ext cx="445984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255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1423358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380227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15071E6-14F6-95F2-907C-E6F9C51CBEDC}"/>
              </a:ext>
            </a:extLst>
          </p:cNvPr>
          <p:cNvGraphicFramePr>
            <a:graphicFrameLocks noGrp="1"/>
          </p:cNvGraphicFramePr>
          <p:nvPr/>
        </p:nvGraphicFramePr>
        <p:xfrm>
          <a:off x="690130" y="2407527"/>
          <a:ext cx="4458831" cy="107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1D166101-BEA6-870E-48C0-50197F351647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C5093C2-ECEB-947C-A091-A83958828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478370"/>
              </p:ext>
            </p:extLst>
          </p:nvPr>
        </p:nvGraphicFramePr>
        <p:xfrm>
          <a:off x="690130" y="3772599"/>
          <a:ext cx="10173275" cy="1864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32">
                  <a:extLst>
                    <a:ext uri="{9D8B030D-6E8A-4147-A177-3AD203B41FA5}">
                      <a16:colId xmlns:a16="http://schemas.microsoft.com/office/drawing/2014/main" val="2584866651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1080453563"/>
                    </a:ext>
                  </a:extLst>
                </a:gridCol>
                <a:gridCol w="1500996">
                  <a:extLst>
                    <a:ext uri="{9D8B030D-6E8A-4147-A177-3AD203B41FA5}">
                      <a16:colId xmlns:a16="http://schemas.microsoft.com/office/drawing/2014/main" val="1796872631"/>
                    </a:ext>
                  </a:extLst>
                </a:gridCol>
                <a:gridCol w="1518249">
                  <a:extLst>
                    <a:ext uri="{9D8B030D-6E8A-4147-A177-3AD203B41FA5}">
                      <a16:colId xmlns:a16="http://schemas.microsoft.com/office/drawing/2014/main" val="4244420197"/>
                    </a:ext>
                  </a:extLst>
                </a:gridCol>
                <a:gridCol w="1785668">
                  <a:extLst>
                    <a:ext uri="{9D8B030D-6E8A-4147-A177-3AD203B41FA5}">
                      <a16:colId xmlns:a16="http://schemas.microsoft.com/office/drawing/2014/main" val="1099177829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923219417"/>
                    </a:ext>
                  </a:extLst>
                </a:gridCol>
                <a:gridCol w="1751162">
                  <a:extLst>
                    <a:ext uri="{9D8B030D-6E8A-4147-A177-3AD203B41FA5}">
                      <a16:colId xmlns:a16="http://schemas.microsoft.com/office/drawing/2014/main" val="294516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276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 hours x £4 OAR = £8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£6 OAR = £18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 + £18 = </a:t>
                      </a:r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£26 per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33325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£4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 hours x £6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£24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 + £24 = </a:t>
                      </a:r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£36 per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62079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5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161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F796AF-F928-C228-0E05-FB46C57AB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B8A62-D64F-0C6E-AD27-A860834A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B1D69-4874-9DFE-2B09-E8B1E60D2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6CD376-60E4-B292-5992-F3FCB0A97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701902"/>
              </p:ext>
            </p:extLst>
          </p:nvPr>
        </p:nvGraphicFramePr>
        <p:xfrm>
          <a:off x="690130" y="1448855"/>
          <a:ext cx="4459840" cy="67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255">
                  <a:extLst>
                    <a:ext uri="{9D8B030D-6E8A-4147-A177-3AD203B41FA5}">
                      <a16:colId xmlns:a16="http://schemas.microsoft.com/office/drawing/2014/main" val="2031580682"/>
                    </a:ext>
                  </a:extLst>
                </a:gridCol>
                <a:gridCol w="1423358">
                  <a:extLst>
                    <a:ext uri="{9D8B030D-6E8A-4147-A177-3AD203B41FA5}">
                      <a16:colId xmlns:a16="http://schemas.microsoft.com/office/drawing/2014/main" val="3383792701"/>
                    </a:ext>
                  </a:extLst>
                </a:gridCol>
                <a:gridCol w="1380227">
                  <a:extLst>
                    <a:ext uri="{9D8B030D-6E8A-4147-A177-3AD203B41FA5}">
                      <a16:colId xmlns:a16="http://schemas.microsoft.com/office/drawing/2014/main" val="3432373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201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£760,000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£1,560,000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2776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1501492-F88D-4E85-9B3C-61ED77DA3D60}"/>
              </a:ext>
            </a:extLst>
          </p:cNvPr>
          <p:cNvGraphicFramePr>
            <a:graphicFrameLocks noGrp="1"/>
          </p:cNvGraphicFramePr>
          <p:nvPr/>
        </p:nvGraphicFramePr>
        <p:xfrm>
          <a:off x="690130" y="2407527"/>
          <a:ext cx="4458831" cy="107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1310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2797521">
                  <a:extLst>
                    <a:ext uri="{9D8B030D-6E8A-4147-A177-3AD203B41FA5}">
                      <a16:colId xmlns:a16="http://schemas.microsoft.com/office/drawing/2014/main" val="21265284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OAR (per Labour Hour)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£760,000 / 190,000 = £4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614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£1,560,000 / 260,000 = £6 OAR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866122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105E9D2C-8432-8DD8-EF58-FBA84AA6AEFB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6C52282-AA8B-AE84-537D-78E8142A75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623286"/>
              </p:ext>
            </p:extLst>
          </p:nvPr>
        </p:nvGraphicFramePr>
        <p:xfrm>
          <a:off x="690130" y="3772599"/>
          <a:ext cx="10173275" cy="235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7132">
                  <a:extLst>
                    <a:ext uri="{9D8B030D-6E8A-4147-A177-3AD203B41FA5}">
                      <a16:colId xmlns:a16="http://schemas.microsoft.com/office/drawing/2014/main" val="2584866651"/>
                    </a:ext>
                  </a:extLst>
                </a:gridCol>
                <a:gridCol w="897147">
                  <a:extLst>
                    <a:ext uri="{9D8B030D-6E8A-4147-A177-3AD203B41FA5}">
                      <a16:colId xmlns:a16="http://schemas.microsoft.com/office/drawing/2014/main" val="1080453563"/>
                    </a:ext>
                  </a:extLst>
                </a:gridCol>
                <a:gridCol w="1500996">
                  <a:extLst>
                    <a:ext uri="{9D8B030D-6E8A-4147-A177-3AD203B41FA5}">
                      <a16:colId xmlns:a16="http://schemas.microsoft.com/office/drawing/2014/main" val="1796872631"/>
                    </a:ext>
                  </a:extLst>
                </a:gridCol>
                <a:gridCol w="1518249">
                  <a:extLst>
                    <a:ext uri="{9D8B030D-6E8A-4147-A177-3AD203B41FA5}">
                      <a16:colId xmlns:a16="http://schemas.microsoft.com/office/drawing/2014/main" val="4244420197"/>
                    </a:ext>
                  </a:extLst>
                </a:gridCol>
                <a:gridCol w="1785668">
                  <a:extLst>
                    <a:ext uri="{9D8B030D-6E8A-4147-A177-3AD203B41FA5}">
                      <a16:colId xmlns:a16="http://schemas.microsoft.com/office/drawing/2014/main" val="1099177829"/>
                    </a:ext>
                  </a:extLst>
                </a:gridCol>
                <a:gridCol w="1802921">
                  <a:extLst>
                    <a:ext uri="{9D8B030D-6E8A-4147-A177-3AD203B41FA5}">
                      <a16:colId xmlns:a16="http://schemas.microsoft.com/office/drawing/2014/main" val="923219417"/>
                    </a:ext>
                  </a:extLst>
                </a:gridCol>
                <a:gridCol w="1751162">
                  <a:extLst>
                    <a:ext uri="{9D8B030D-6E8A-4147-A177-3AD203B41FA5}">
                      <a16:colId xmlns:a16="http://schemas.microsoft.com/office/drawing/2014/main" val="29451617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Hours in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Absorbed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699276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40,000 (2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60,000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 hours x £4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£6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£18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 + £18 = </a:t>
                      </a:r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£26 per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33325"/>
                  </a:ext>
                </a:extLst>
              </a:tr>
              <a:tr h="386080">
                <a:tc>
                  <a:txBody>
                    <a:bodyPr/>
                    <a:lstStyle/>
                    <a:p>
                      <a:r>
                        <a:rPr lang="en-GB" sz="16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150,000 (3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200,000 (4 hours per unit)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3 hours x £4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 hours x £6 OAR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£24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 + £24 = </a:t>
                      </a:r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£36 per unit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362079"/>
                  </a:ext>
                </a:extLst>
              </a:tr>
              <a:tr h="19304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190,000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260,000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£760,000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((£8 x 20,000) + (£12 x 50,000))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£1,560,000 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((£18 x 20,000) + (£24 x 50,000))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656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24573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8A5E8C-C33C-4F7F-CED9-20C874A07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A19C6-6743-5A50-B56E-11ECEFA1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81FFB-0FBB-D9BC-9FD2-22C0FA8B7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415014C-B230-7DEA-C31C-756C4112FB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641742"/>
              </p:ext>
            </p:extLst>
          </p:nvPr>
        </p:nvGraphicFramePr>
        <p:xfrm>
          <a:off x="765018" y="2432942"/>
          <a:ext cx="6170620" cy="1041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52623">
                  <a:extLst>
                    <a:ext uri="{9D8B030D-6E8A-4147-A177-3AD203B41FA5}">
                      <a16:colId xmlns:a16="http://schemas.microsoft.com/office/drawing/2014/main" val="1731931080"/>
                    </a:ext>
                  </a:extLst>
                </a:gridCol>
                <a:gridCol w="1255953">
                  <a:extLst>
                    <a:ext uri="{9D8B030D-6E8A-4147-A177-3AD203B41FA5}">
                      <a16:colId xmlns:a16="http://schemas.microsoft.com/office/drawing/2014/main" val="1201700812"/>
                    </a:ext>
                  </a:extLst>
                </a:gridCol>
                <a:gridCol w="1345721">
                  <a:extLst>
                    <a:ext uri="{9D8B030D-6E8A-4147-A177-3AD203B41FA5}">
                      <a16:colId xmlns:a16="http://schemas.microsoft.com/office/drawing/2014/main" val="2509705496"/>
                    </a:ext>
                  </a:extLst>
                </a:gridCol>
                <a:gridCol w="1216323">
                  <a:extLst>
                    <a:ext uri="{9D8B030D-6E8A-4147-A177-3AD203B41FA5}">
                      <a16:colId xmlns:a16="http://schemas.microsoft.com/office/drawing/2014/main" val="306682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278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319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Budgeted O/H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90043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C62E613-74B1-9AC4-8BF4-D33773B844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221994"/>
              </p:ext>
            </p:extLst>
          </p:nvPr>
        </p:nvGraphicFramePr>
        <p:xfrm>
          <a:off x="765018" y="1413169"/>
          <a:ext cx="4954295" cy="70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491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1250831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1362973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FC4881D-C66D-F454-1A9D-BD2E63FAF3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0029520"/>
              </p:ext>
            </p:extLst>
          </p:nvPr>
        </p:nvGraphicFramePr>
        <p:xfrm>
          <a:off x="765018" y="3787995"/>
          <a:ext cx="8128000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764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227153">
                  <a:extLst>
                    <a:ext uri="{9D8B030D-6E8A-4147-A177-3AD203B41FA5}">
                      <a16:colId xmlns:a16="http://schemas.microsoft.com/office/drawing/2014/main" val="1030470380"/>
                    </a:ext>
                  </a:extLst>
                </a:gridCol>
                <a:gridCol w="2399168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  <a:gridCol w="1614033">
                  <a:extLst>
                    <a:ext uri="{9D8B030D-6E8A-4147-A177-3AD203B41FA5}">
                      <a16:colId xmlns:a16="http://schemas.microsoft.com/office/drawing/2014/main" val="2173173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£786,000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£1,614,000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101907D-0092-43F8-1186-FF69D6B45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786486"/>
              </p:ext>
            </p:extLst>
          </p:nvPr>
        </p:nvGraphicFramePr>
        <p:xfrm>
          <a:off x="765018" y="4843328"/>
          <a:ext cx="4126159" cy="1376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8764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238513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Actual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43382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729112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9D4EA051-A7B7-86ED-F7C2-6B8F1FC81867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74548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B2D407-C374-100A-799F-E9376EFEA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1D23A-63FF-A274-B164-F4DFB64BA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66B684-367B-4DB4-6A0F-B7A840677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AD1879-5F73-445A-691A-0EA4DC4C54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23843"/>
              </p:ext>
            </p:extLst>
          </p:nvPr>
        </p:nvGraphicFramePr>
        <p:xfrm>
          <a:off x="765017" y="2432942"/>
          <a:ext cx="9776460" cy="1041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57745">
                  <a:extLst>
                    <a:ext uri="{9D8B030D-6E8A-4147-A177-3AD203B41FA5}">
                      <a16:colId xmlns:a16="http://schemas.microsoft.com/office/drawing/2014/main" val="1731931080"/>
                    </a:ext>
                  </a:extLst>
                </a:gridCol>
                <a:gridCol w="2613366">
                  <a:extLst>
                    <a:ext uri="{9D8B030D-6E8A-4147-A177-3AD203B41FA5}">
                      <a16:colId xmlns:a16="http://schemas.microsoft.com/office/drawing/2014/main" val="1201700812"/>
                    </a:ext>
                  </a:extLst>
                </a:gridCol>
                <a:gridCol w="2863970">
                  <a:extLst>
                    <a:ext uri="{9D8B030D-6E8A-4147-A177-3AD203B41FA5}">
                      <a16:colId xmlns:a16="http://schemas.microsoft.com/office/drawing/2014/main" val="2509705496"/>
                    </a:ext>
                  </a:extLst>
                </a:gridCol>
                <a:gridCol w="1941379">
                  <a:extLst>
                    <a:ext uri="{9D8B030D-6E8A-4147-A177-3AD203B41FA5}">
                      <a16:colId xmlns:a16="http://schemas.microsoft.com/office/drawing/2014/main" val="306682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278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319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Budgeted O/H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24,000 x £26 = £624,000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44,000 x £36 = £1,584,000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£2,208,000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90043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09318C3-DA75-BB32-7ECF-D754B7F1E650}"/>
              </a:ext>
            </a:extLst>
          </p:cNvPr>
          <p:cNvGraphicFramePr>
            <a:graphicFrameLocks noGrp="1"/>
          </p:cNvGraphicFramePr>
          <p:nvPr/>
        </p:nvGraphicFramePr>
        <p:xfrm>
          <a:off x="765018" y="3787995"/>
          <a:ext cx="8128000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764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227153">
                  <a:extLst>
                    <a:ext uri="{9D8B030D-6E8A-4147-A177-3AD203B41FA5}">
                      <a16:colId xmlns:a16="http://schemas.microsoft.com/office/drawing/2014/main" val="1030470380"/>
                    </a:ext>
                  </a:extLst>
                </a:gridCol>
                <a:gridCol w="2399168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  <a:gridCol w="1614033">
                  <a:extLst>
                    <a:ext uri="{9D8B030D-6E8A-4147-A177-3AD203B41FA5}">
                      <a16:colId xmlns:a16="http://schemas.microsoft.com/office/drawing/2014/main" val="2173173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£786,000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£1,614,000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4814E7D-B5E6-579C-8859-81889E998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10405"/>
              </p:ext>
            </p:extLst>
          </p:nvPr>
        </p:nvGraphicFramePr>
        <p:xfrm>
          <a:off x="765018" y="4788931"/>
          <a:ext cx="4755888" cy="1376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7573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580152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Actual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43382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729112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E567D5B4-4050-582A-BE94-CBEA6A7047B9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BB4F885-ADF1-2705-489B-D28B0CDD3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292671"/>
              </p:ext>
            </p:extLst>
          </p:nvPr>
        </p:nvGraphicFramePr>
        <p:xfrm>
          <a:off x="765018" y="1413169"/>
          <a:ext cx="4954295" cy="70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491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1250831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1362973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5426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7A460D-6E2C-48B4-CCA6-0E6DF07CB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9C588-4508-FF78-302A-8AF913612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5714D-265F-C84E-2240-D44E0731F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B6C6C8D-55F2-CC09-1484-FEA6B02DEF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518076"/>
              </p:ext>
            </p:extLst>
          </p:nvPr>
        </p:nvGraphicFramePr>
        <p:xfrm>
          <a:off x="765017" y="2432942"/>
          <a:ext cx="9776460" cy="1041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57745">
                  <a:extLst>
                    <a:ext uri="{9D8B030D-6E8A-4147-A177-3AD203B41FA5}">
                      <a16:colId xmlns:a16="http://schemas.microsoft.com/office/drawing/2014/main" val="1731931080"/>
                    </a:ext>
                  </a:extLst>
                </a:gridCol>
                <a:gridCol w="2613366">
                  <a:extLst>
                    <a:ext uri="{9D8B030D-6E8A-4147-A177-3AD203B41FA5}">
                      <a16:colId xmlns:a16="http://schemas.microsoft.com/office/drawing/2014/main" val="1201700812"/>
                    </a:ext>
                  </a:extLst>
                </a:gridCol>
                <a:gridCol w="2863970">
                  <a:extLst>
                    <a:ext uri="{9D8B030D-6E8A-4147-A177-3AD203B41FA5}">
                      <a16:colId xmlns:a16="http://schemas.microsoft.com/office/drawing/2014/main" val="2509705496"/>
                    </a:ext>
                  </a:extLst>
                </a:gridCol>
                <a:gridCol w="1941379">
                  <a:extLst>
                    <a:ext uri="{9D8B030D-6E8A-4147-A177-3AD203B41FA5}">
                      <a16:colId xmlns:a16="http://schemas.microsoft.com/office/drawing/2014/main" val="306682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278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319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Budgeted O/H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24,000 x £26 = £624,000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44,000 x £36 = £1,584,000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£2,208,000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90043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9BE91D1-BF57-3490-9E4E-D17EC41B6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39445"/>
              </p:ext>
            </p:extLst>
          </p:nvPr>
        </p:nvGraphicFramePr>
        <p:xfrm>
          <a:off x="765018" y="3787995"/>
          <a:ext cx="8128000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764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227153">
                  <a:extLst>
                    <a:ext uri="{9D8B030D-6E8A-4147-A177-3AD203B41FA5}">
                      <a16:colId xmlns:a16="http://schemas.microsoft.com/office/drawing/2014/main" val="1030470380"/>
                    </a:ext>
                  </a:extLst>
                </a:gridCol>
                <a:gridCol w="2399168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  <a:gridCol w="1614033">
                  <a:extLst>
                    <a:ext uri="{9D8B030D-6E8A-4147-A177-3AD203B41FA5}">
                      <a16:colId xmlns:a16="http://schemas.microsoft.com/office/drawing/2014/main" val="2173173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£786,000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£1,614,000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BCA6885-CFBE-9399-D6F5-D414F88EF7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734173"/>
              </p:ext>
            </p:extLst>
          </p:nvPr>
        </p:nvGraphicFramePr>
        <p:xfrm>
          <a:off x="765018" y="4788931"/>
          <a:ext cx="4755888" cy="1376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7573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580152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£2,208,000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Actual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43382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729112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20071EEA-342C-49BD-896D-AD44751C9110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85F24F0-304B-AA87-8445-D0FD84C48F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403249"/>
              </p:ext>
            </p:extLst>
          </p:nvPr>
        </p:nvGraphicFramePr>
        <p:xfrm>
          <a:off x="765018" y="1413169"/>
          <a:ext cx="4954295" cy="70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491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1250831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1362973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162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473C98-E0E3-859C-DC42-F41F84265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1F864-67E0-8B23-BDAD-F11515AD43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E4737-F8A5-E7E4-2126-333CA01D10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Another business is comparing the budgeted data with the actual data to calculate whether the business has over or under absorbed on overheads at the end of the period.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759C1FC-18F2-5CD1-1AA0-6BB332037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89675"/>
              </p:ext>
            </p:extLst>
          </p:nvPr>
        </p:nvGraphicFramePr>
        <p:xfrm>
          <a:off x="765017" y="2432942"/>
          <a:ext cx="9776460" cy="1041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57745">
                  <a:extLst>
                    <a:ext uri="{9D8B030D-6E8A-4147-A177-3AD203B41FA5}">
                      <a16:colId xmlns:a16="http://schemas.microsoft.com/office/drawing/2014/main" val="1731931080"/>
                    </a:ext>
                  </a:extLst>
                </a:gridCol>
                <a:gridCol w="2613366">
                  <a:extLst>
                    <a:ext uri="{9D8B030D-6E8A-4147-A177-3AD203B41FA5}">
                      <a16:colId xmlns:a16="http://schemas.microsoft.com/office/drawing/2014/main" val="1201700812"/>
                    </a:ext>
                  </a:extLst>
                </a:gridCol>
                <a:gridCol w="2863970">
                  <a:extLst>
                    <a:ext uri="{9D8B030D-6E8A-4147-A177-3AD203B41FA5}">
                      <a16:colId xmlns:a16="http://schemas.microsoft.com/office/drawing/2014/main" val="2509705496"/>
                    </a:ext>
                  </a:extLst>
                </a:gridCol>
                <a:gridCol w="1941379">
                  <a:extLst>
                    <a:ext uri="{9D8B030D-6E8A-4147-A177-3AD203B41FA5}">
                      <a16:colId xmlns:a16="http://schemas.microsoft.com/office/drawing/2014/main" val="306682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3278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433190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Budgeted O/H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24,000 x £26 = £624,000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44,000 x £36 = £1,584,000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£2,208,000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90043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82B34FE-DDBC-1514-3751-7D8C05C1F7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580677"/>
              </p:ext>
            </p:extLst>
          </p:nvPr>
        </p:nvGraphicFramePr>
        <p:xfrm>
          <a:off x="765018" y="3787995"/>
          <a:ext cx="8128000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764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227153">
                  <a:extLst>
                    <a:ext uri="{9D8B030D-6E8A-4147-A177-3AD203B41FA5}">
                      <a16:colId xmlns:a16="http://schemas.microsoft.com/office/drawing/2014/main" val="1030470380"/>
                    </a:ext>
                  </a:extLst>
                </a:gridCol>
                <a:gridCol w="2399168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  <a:gridCol w="1614033">
                  <a:extLst>
                    <a:ext uri="{9D8B030D-6E8A-4147-A177-3AD203B41FA5}">
                      <a16:colId xmlns:a16="http://schemas.microsoft.com/office/drawing/2014/main" val="21731731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£786,000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£1,614,000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F277969-C9E6-15BD-0726-A175305F3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376154"/>
              </p:ext>
            </p:extLst>
          </p:nvPr>
        </p:nvGraphicFramePr>
        <p:xfrm>
          <a:off x="765018" y="4788931"/>
          <a:ext cx="4755888" cy="13766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75736">
                  <a:extLst>
                    <a:ext uri="{9D8B030D-6E8A-4147-A177-3AD203B41FA5}">
                      <a16:colId xmlns:a16="http://schemas.microsoft.com/office/drawing/2014/main" val="1892993785"/>
                    </a:ext>
                  </a:extLst>
                </a:gridCol>
                <a:gridCol w="2580152">
                  <a:extLst>
                    <a:ext uri="{9D8B030D-6E8A-4147-A177-3AD203B41FA5}">
                      <a16:colId xmlns:a16="http://schemas.microsoft.com/office/drawing/2014/main" val="39306597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210857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Actual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£2,208,000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874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Actual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£2,400,000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43382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£192,000 Under Absorbed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729112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9B58EF34-E3C2-46BF-F9FB-192057D9E5BE}"/>
              </a:ext>
            </a:extLst>
          </p:cNvPr>
          <p:cNvSpPr txBox="1">
            <a:spLocks/>
          </p:cNvSpPr>
          <p:nvPr/>
        </p:nvSpPr>
        <p:spPr>
          <a:xfrm>
            <a:off x="838200" y="-287830"/>
            <a:ext cx="108419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1"/>
                </a:solidFill>
                <a:latin typeface="Montserrat SemiBold" pitchFamily="2" charset="77"/>
              </a:rPr>
              <a:t>Absorption Costing – Over/Under Absorption</a:t>
            </a:r>
            <a:endParaRPr lang="en-US" sz="36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DC5CFF6-5080-F634-6FC3-65C3F980D16F}"/>
              </a:ext>
            </a:extLst>
          </p:cNvPr>
          <p:cNvGraphicFramePr>
            <a:graphicFrameLocks noGrp="1"/>
          </p:cNvGraphicFramePr>
          <p:nvPr/>
        </p:nvGraphicFramePr>
        <p:xfrm>
          <a:off x="765018" y="1413169"/>
          <a:ext cx="4954295" cy="70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0491">
                  <a:extLst>
                    <a:ext uri="{9D8B030D-6E8A-4147-A177-3AD203B41FA5}">
                      <a16:colId xmlns:a16="http://schemas.microsoft.com/office/drawing/2014/main" val="1113860193"/>
                    </a:ext>
                  </a:extLst>
                </a:gridCol>
                <a:gridCol w="1250831">
                  <a:extLst>
                    <a:ext uri="{9D8B030D-6E8A-4147-A177-3AD203B41FA5}">
                      <a16:colId xmlns:a16="http://schemas.microsoft.com/office/drawing/2014/main" val="3505361586"/>
                    </a:ext>
                  </a:extLst>
                </a:gridCol>
                <a:gridCol w="1362973">
                  <a:extLst>
                    <a:ext uri="{9D8B030D-6E8A-4147-A177-3AD203B41FA5}">
                      <a16:colId xmlns:a16="http://schemas.microsoft.com/office/drawing/2014/main" val="1386479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Budgeted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62901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r>
                        <a:rPr lang="en-GB" sz="1600" dirty="0"/>
                        <a:t>O/H Absorbed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3770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9675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3D5A28-67D7-A475-910C-C07437CAB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2F12D-4C01-1338-8729-8093049B6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872F2-9E57-779B-805E-1A28F3A7D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marginal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8B40217-3712-81E7-B060-A2292DB51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66280"/>
              </p:ext>
            </p:extLst>
          </p:nvPr>
        </p:nvGraphicFramePr>
        <p:xfrm>
          <a:off x="838200" y="1784135"/>
          <a:ext cx="70654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36">
                  <a:extLst>
                    <a:ext uri="{9D8B030D-6E8A-4147-A177-3AD203B41FA5}">
                      <a16:colId xmlns:a16="http://schemas.microsoft.com/office/drawing/2014/main" val="4164759775"/>
                    </a:ext>
                  </a:extLst>
                </a:gridCol>
                <a:gridCol w="1687327">
                  <a:extLst>
                    <a:ext uri="{9D8B030D-6E8A-4147-A177-3AD203B41FA5}">
                      <a16:colId xmlns:a16="http://schemas.microsoft.com/office/drawing/2014/main" val="999580670"/>
                    </a:ext>
                  </a:extLst>
                </a:gridCol>
                <a:gridCol w="3403912">
                  <a:extLst>
                    <a:ext uri="{9D8B030D-6E8A-4147-A177-3AD203B41FA5}">
                      <a16:colId xmlns:a16="http://schemas.microsoft.com/office/drawing/2014/main" val="133815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6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65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30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5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8389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13B3DA-D79C-8478-3DC2-390041746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D73C-D52A-6DF0-4AA1-FED44C17E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17119-4B94-FFCA-EDFD-5ECBE675B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marginal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5DBD4B9-A9B6-412E-9C12-90771BC4DF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200271"/>
              </p:ext>
            </p:extLst>
          </p:nvPr>
        </p:nvGraphicFramePr>
        <p:xfrm>
          <a:off x="838200" y="1784135"/>
          <a:ext cx="70654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36">
                  <a:extLst>
                    <a:ext uri="{9D8B030D-6E8A-4147-A177-3AD203B41FA5}">
                      <a16:colId xmlns:a16="http://schemas.microsoft.com/office/drawing/2014/main" val="4164759775"/>
                    </a:ext>
                  </a:extLst>
                </a:gridCol>
                <a:gridCol w="1687327">
                  <a:extLst>
                    <a:ext uri="{9D8B030D-6E8A-4147-A177-3AD203B41FA5}">
                      <a16:colId xmlns:a16="http://schemas.microsoft.com/office/drawing/2014/main" val="999580670"/>
                    </a:ext>
                  </a:extLst>
                </a:gridCol>
                <a:gridCol w="3403912">
                  <a:extLst>
                    <a:ext uri="{9D8B030D-6E8A-4147-A177-3AD203B41FA5}">
                      <a16:colId xmlns:a16="http://schemas.microsoft.com/office/drawing/2014/main" val="133815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6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65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30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5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4706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E7B95F-3476-DDC0-DA97-38C9EEDEF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50A85-9B10-5B4F-B337-0A5F1AA36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786E0-03E2-E6B1-3E4A-47629EF2C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marginal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BF3ED53-8C7A-9854-025F-6D9FEBEF2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135321"/>
              </p:ext>
            </p:extLst>
          </p:nvPr>
        </p:nvGraphicFramePr>
        <p:xfrm>
          <a:off x="838200" y="1784135"/>
          <a:ext cx="70654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36">
                  <a:extLst>
                    <a:ext uri="{9D8B030D-6E8A-4147-A177-3AD203B41FA5}">
                      <a16:colId xmlns:a16="http://schemas.microsoft.com/office/drawing/2014/main" val="4164759775"/>
                    </a:ext>
                  </a:extLst>
                </a:gridCol>
                <a:gridCol w="1687327">
                  <a:extLst>
                    <a:ext uri="{9D8B030D-6E8A-4147-A177-3AD203B41FA5}">
                      <a16:colId xmlns:a16="http://schemas.microsoft.com/office/drawing/2014/main" val="999580670"/>
                    </a:ext>
                  </a:extLst>
                </a:gridCol>
                <a:gridCol w="3403912">
                  <a:extLst>
                    <a:ext uri="{9D8B030D-6E8A-4147-A177-3AD203B41FA5}">
                      <a16:colId xmlns:a16="http://schemas.microsoft.com/office/drawing/2014/main" val="133815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6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65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30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5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721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3693F0-3A5C-B207-8D76-781B5D2E6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E593B-D01F-C4E4-C8FC-5E13B20DA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B4052-A115-1573-EC88-8FEA49B14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20" y="927406"/>
            <a:ext cx="10515600" cy="531043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has 3 production cost centres that each have their own budgeted data which is shown below. This is based on the production of 20,000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Budgeted Overhead Absorption Rate for each of the centres using the most appropriate method.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A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B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C =</a:t>
            </a:r>
            <a:endParaRPr lang="en-US" sz="1800" u="sng" dirty="0">
              <a:solidFill>
                <a:srgbClr val="FF0000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B6986BA-F2B1-24C3-45DE-089AF5B936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769249"/>
              </p:ext>
            </p:extLst>
          </p:nvPr>
        </p:nvGraphicFramePr>
        <p:xfrm>
          <a:off x="691840" y="1681171"/>
          <a:ext cx="10442420" cy="147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05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Labour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Machine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£39,600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£51,750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6,250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365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5EC079-25BA-A755-C0CA-C15C91246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5667A-7CB4-1361-AC39-30A7C608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016B4-8D37-753C-F16D-83856FE099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marginal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148E7CA-D31F-3C5D-F51E-0B43BA1D9B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360453"/>
              </p:ext>
            </p:extLst>
          </p:nvPr>
        </p:nvGraphicFramePr>
        <p:xfrm>
          <a:off x="838200" y="1784135"/>
          <a:ext cx="70654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36">
                  <a:extLst>
                    <a:ext uri="{9D8B030D-6E8A-4147-A177-3AD203B41FA5}">
                      <a16:colId xmlns:a16="http://schemas.microsoft.com/office/drawing/2014/main" val="4164759775"/>
                    </a:ext>
                  </a:extLst>
                </a:gridCol>
                <a:gridCol w="1687327">
                  <a:extLst>
                    <a:ext uri="{9D8B030D-6E8A-4147-A177-3AD203B41FA5}">
                      <a16:colId xmlns:a16="http://schemas.microsoft.com/office/drawing/2014/main" val="999580670"/>
                    </a:ext>
                  </a:extLst>
                </a:gridCol>
                <a:gridCol w="3403912">
                  <a:extLst>
                    <a:ext uri="{9D8B030D-6E8A-4147-A177-3AD203B41FA5}">
                      <a16:colId xmlns:a16="http://schemas.microsoft.com/office/drawing/2014/main" val="133815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6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£125,000 - 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65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30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5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393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58C92-488C-9B0A-392B-D87028D03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D46D2-F51E-BA25-11AB-9E04771F5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0ED7-381E-7ED9-27A3-F2DCFE66F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marginal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827978C-0991-E39F-5AB8-49A8DACE2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102141"/>
              </p:ext>
            </p:extLst>
          </p:nvPr>
        </p:nvGraphicFramePr>
        <p:xfrm>
          <a:off x="838200" y="1784135"/>
          <a:ext cx="70654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36">
                  <a:extLst>
                    <a:ext uri="{9D8B030D-6E8A-4147-A177-3AD203B41FA5}">
                      <a16:colId xmlns:a16="http://schemas.microsoft.com/office/drawing/2014/main" val="4164759775"/>
                    </a:ext>
                  </a:extLst>
                </a:gridCol>
                <a:gridCol w="1687327">
                  <a:extLst>
                    <a:ext uri="{9D8B030D-6E8A-4147-A177-3AD203B41FA5}">
                      <a16:colId xmlns:a16="http://schemas.microsoft.com/office/drawing/2014/main" val="999580670"/>
                    </a:ext>
                  </a:extLst>
                </a:gridCol>
                <a:gridCol w="3403912">
                  <a:extLst>
                    <a:ext uri="{9D8B030D-6E8A-4147-A177-3AD203B41FA5}">
                      <a16:colId xmlns:a16="http://schemas.microsoft.com/office/drawing/2014/main" val="133815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6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£125,000 - 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65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Period Costs instead of Product Costs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30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5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352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DD7ECB-6C28-79DD-55EA-7140F8FE9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49E02-43F1-9EE6-4007-82F0C4082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7B508-2B53-A513-1375-C64ED430C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marginal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8F71E39-0C1F-A75D-51BC-942A82937654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784135"/>
          <a:ext cx="706547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4236">
                  <a:extLst>
                    <a:ext uri="{9D8B030D-6E8A-4147-A177-3AD203B41FA5}">
                      <a16:colId xmlns:a16="http://schemas.microsoft.com/office/drawing/2014/main" val="4164759775"/>
                    </a:ext>
                  </a:extLst>
                </a:gridCol>
                <a:gridCol w="1687327">
                  <a:extLst>
                    <a:ext uri="{9D8B030D-6E8A-4147-A177-3AD203B41FA5}">
                      <a16:colId xmlns:a16="http://schemas.microsoft.com/office/drawing/2014/main" val="999580670"/>
                    </a:ext>
                  </a:extLst>
                </a:gridCol>
                <a:gridCol w="3403912">
                  <a:extLst>
                    <a:ext uri="{9D8B030D-6E8A-4147-A177-3AD203B41FA5}">
                      <a16:colId xmlns:a16="http://schemas.microsoft.com/office/drawing/2014/main" val="13381591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31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165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units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1714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£125,000 - 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865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Period Costs instead of Product Costs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4930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£85,000 - 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56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78670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99CE19-07D3-E04E-8E5D-A5B2DFD73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E6CCB-02EE-6398-E0D2-A2CFA2F56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Break Even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9A789-DCA8-CA1F-652F-B34CEB467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wants to know how many products need to be sold in order for them to break-even.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£80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£30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£18,000.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What would be the Break Even in Units?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What would the Break Even be in Revenue?</a:t>
            </a:r>
          </a:p>
        </p:txBody>
      </p:sp>
    </p:spTree>
    <p:extLst>
      <p:ext uri="{BB962C8B-B14F-4D97-AF65-F5344CB8AC3E}">
        <p14:creationId xmlns:p14="http://schemas.microsoft.com/office/powerpoint/2010/main" val="2020800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54BACB-9F49-42A8-058E-40DF4EC39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47960-E5E7-1E76-394F-9F31C2275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Break Even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CB64C-AA83-1E86-ACBD-7DE3AACA5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wants to know how many products need to be sold in order for them to break-even.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£80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£30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£18,000.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Break Even = Fixed Costs / Contribution per Unit (Selling Price – Variable Costs)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Units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Revenue =</a:t>
            </a:r>
            <a:endParaRPr lang="en-US" sz="1800" dirty="0">
              <a:solidFill>
                <a:srgbClr val="FF0000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26795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C64AB9-2AE6-BA7D-6B9B-C65E490CF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99C0C-7094-DC2E-ABDD-BCDDEBB3D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Break Even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C11BB-910F-A398-07D5-98A784444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wants to know how many products need to be sold in order for them to break-even.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£80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£30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£18,000.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Break Even = Fixed Costs / Contribution per Unit (Selling Price – Variable Costs)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£18,000 / £50 = 360 units to be sold.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Revenue =</a:t>
            </a:r>
            <a:endParaRPr lang="en-US" sz="1800" dirty="0">
              <a:solidFill>
                <a:srgbClr val="FF0000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05102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6419D7-7F58-96E8-6ABB-47B834BB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ADD8A-8D5E-C164-8851-5F7EB4A92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Break Even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BBF6D-C0DF-EDAE-71D4-2BE55818A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wants to know how many products need to be sold in order for them to break-even.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£80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£30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£18,000.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Break Even = Fixed Costs / Contribution per Unit (Selling Price – Variable Costs)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£18,000 / £50 = 360 units to be sold.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Revenue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360 units x £80 selling price = £28,800</a:t>
            </a:r>
          </a:p>
        </p:txBody>
      </p:sp>
    </p:spTree>
    <p:extLst>
      <p:ext uri="{BB962C8B-B14F-4D97-AF65-F5344CB8AC3E}">
        <p14:creationId xmlns:p14="http://schemas.microsoft.com/office/powerpoint/2010/main" val="1859381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EB706D-FF1A-BF51-5B50-CC0B648F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2E8D7-3FEB-AE46-4294-E050DE265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Margin of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958C19-4A1D-C467-F753-F93A4B790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is considering launching another product and wants to know what the margin of safety would be if it sold 800 units.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What would be the margin of safety in units?</a:t>
            </a:r>
          </a:p>
        </p:txBody>
      </p:sp>
    </p:spTree>
    <p:extLst>
      <p:ext uri="{BB962C8B-B14F-4D97-AF65-F5344CB8AC3E}">
        <p14:creationId xmlns:p14="http://schemas.microsoft.com/office/powerpoint/2010/main" val="9176807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DCA82-C2A0-3F89-FDAA-E1AB5E045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47921-0BCA-D505-9C12-82F171516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Margin of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276A61-EE21-C6FE-C0A2-255E0B19F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is considering launching another product and wants to know what the margin of safety would be if it sold 800 units.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Budgeted Sales – Break Even Sales = Margin of Safety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Units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Margin of Safety in units =</a:t>
            </a:r>
          </a:p>
        </p:txBody>
      </p:sp>
    </p:spTree>
    <p:extLst>
      <p:ext uri="{BB962C8B-B14F-4D97-AF65-F5344CB8AC3E}">
        <p14:creationId xmlns:p14="http://schemas.microsoft.com/office/powerpoint/2010/main" val="333811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7414A7-FE52-C294-3097-4896993A7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10003-930B-5B50-F25B-7867302CC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Margin of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B3788-AEFA-F94C-626B-4585ED50EB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is considering launching another product and wants to know what the margin of safety would be if it sold 800 units.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Budgeted Sales – Break Even Sales = Margin of Safety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£110,000 / £200 = 550 units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Margin of Safety in units =</a:t>
            </a:r>
          </a:p>
        </p:txBody>
      </p:sp>
    </p:spTree>
    <p:extLst>
      <p:ext uri="{BB962C8B-B14F-4D97-AF65-F5344CB8AC3E}">
        <p14:creationId xmlns:p14="http://schemas.microsoft.com/office/powerpoint/2010/main" val="3593395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34F85E-FEBB-5241-AECF-A46B94AA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086C8-F234-D408-E211-67CDC772D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6A786-28A2-071B-B23F-90C72228E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20" y="927406"/>
            <a:ext cx="10515600" cy="5310432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has 3 production cost centres that each have their own budgeted data which is shown below. This is based on the production of 20,000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Budgeted Overhead Absorption Rate for each of the centres using the most appropriate method.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A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£47,500 / 2,500 = </a:t>
            </a:r>
            <a:r>
              <a:rPr lang="en-US" sz="1800" u="sng" dirty="0">
                <a:solidFill>
                  <a:srgbClr val="FFC000"/>
                </a:solidFill>
                <a:latin typeface="Montserrat" pitchFamily="2" charset="77"/>
              </a:rPr>
              <a:t>£19.00 per labour hour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B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C =</a:t>
            </a:r>
            <a:endParaRPr lang="en-US" sz="1800" u="sng" dirty="0">
              <a:solidFill>
                <a:srgbClr val="FFC000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54F719C-A67E-6763-6B35-264A93FA6A28}"/>
              </a:ext>
            </a:extLst>
          </p:cNvPr>
          <p:cNvGraphicFramePr>
            <a:graphicFrameLocks noGrp="1"/>
          </p:cNvGraphicFramePr>
          <p:nvPr/>
        </p:nvGraphicFramePr>
        <p:xfrm>
          <a:off x="691840" y="1681171"/>
          <a:ext cx="10442420" cy="147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05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Labour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Machine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£39,600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£51,750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6,250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36900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79ED15-4494-1610-4373-ABD013F32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FC2A3-12B9-1E58-EAB2-064C410CC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Margin of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1C254-D0FC-AA79-3ED1-DDACEF1AE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is considering launching another product and wants to know what the margin of safety would be if it sold 800 units. You have the following information.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Budgeted Sales – Break Even Sales = Margin of Safety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 Even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£110,000 / £200 = 550 units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Margin of Safety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800 units – 550 units = 250 units margin of safety</a:t>
            </a:r>
          </a:p>
        </p:txBody>
      </p:sp>
    </p:spTree>
    <p:extLst>
      <p:ext uri="{BB962C8B-B14F-4D97-AF65-F5344CB8AC3E}">
        <p14:creationId xmlns:p14="http://schemas.microsoft.com/office/powerpoint/2010/main" val="11474934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CA9A47-D962-8733-A137-F9CF7D276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91F4-6323-EFD8-8597-1C786EE17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Target Profit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F0BBE-0C91-A7BE-9B96-F43450507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7265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Using the previous example, the business now wants to make a profit of £90,000. How many units and revenue need to be sold to achieve this amount of profit? 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Units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Revenue =</a:t>
            </a:r>
          </a:p>
        </p:txBody>
      </p:sp>
    </p:spTree>
    <p:extLst>
      <p:ext uri="{BB962C8B-B14F-4D97-AF65-F5344CB8AC3E}">
        <p14:creationId xmlns:p14="http://schemas.microsoft.com/office/powerpoint/2010/main" val="30430836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1CC5B0-21D0-AB4A-F1C8-F1EF0327F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D0331-5E51-598D-0D1B-054585332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Target Profit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39716-0FDA-FA03-52B5-CC96E626A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7265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Using the previous example, the business now wants to make a profit of £90,000. How many units and revenue need to be sold to achieve this amount of profit? 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Fixed Overheads + Target Profit / Contribution per Unit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Units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Revenue =</a:t>
            </a:r>
          </a:p>
        </p:txBody>
      </p:sp>
    </p:spTree>
    <p:extLst>
      <p:ext uri="{BB962C8B-B14F-4D97-AF65-F5344CB8AC3E}">
        <p14:creationId xmlns:p14="http://schemas.microsoft.com/office/powerpoint/2010/main" val="3516355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29A675-0971-8B4F-5F88-677918B71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E15C6-FDEE-9FB4-A67F-3486526E6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Target Profit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178D8-741E-DCC2-BBAB-149235F1F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7265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Using the previous example, the business now wants to make a profit of £90,000. How many units and revenue need to be sold to achieve this amount of profit? 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Fixed Overheads + Target Profit / Contribution per Unit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£110,000 + £90,000 / £200 = 1,000 units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Revenue =</a:t>
            </a:r>
          </a:p>
        </p:txBody>
      </p:sp>
    </p:spTree>
    <p:extLst>
      <p:ext uri="{BB962C8B-B14F-4D97-AF65-F5344CB8AC3E}">
        <p14:creationId xmlns:p14="http://schemas.microsoft.com/office/powerpoint/2010/main" val="8692725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B78F6B-0B1E-6011-4004-162762439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7672C-356F-4D41-C6C6-23D1DDBB3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Target Profit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4F9A4-63F1-590B-EC68-177176F27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72656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Using the previous example, the business now wants to make a profit of £90,000. How many units and revenue need to be sold to achieve this amount of profit? 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Forecast sales is 800 units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Selling price is £310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Variable costs are £110 per unit</a:t>
            </a:r>
          </a:p>
          <a:p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Fixed overheads for the period are expected to be £110,000. </a:t>
            </a:r>
          </a:p>
          <a:p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Fixed Overheads + Target Profit / Contribution per Unit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Units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£110,000 + £90,000 / £200 = 1,000 units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in Revenue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1,000 units x £310 = £310,000</a:t>
            </a: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831073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1A6F6F-B5EC-B125-E405-141DA375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18F54-E416-556C-8CC8-F162D8C66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Contribution: Sales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D84BA-C33F-7749-7966-058B570F9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one product. The selling price is £500, and the direct costs are £150. Calculate the CS Ratio.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25640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E0975-6B75-BBF8-6E99-D35FE38D5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E5E8B-53CB-2BC4-CD9D-6938A527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Contribution: Sales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135D6-41C7-3FBF-B6D3-F1F62D7A5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one product. The selling price is £500, and the direct costs are £150. Calculate the CS Ratio.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Contribution per Unit / Sales Price per unit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0499218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100817-633B-DB5A-881A-0C4C76FE8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14EE3-716F-2F32-B3B0-3DFB75CB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Contribution: Sales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39C44-A58C-7713-F9F6-EC7F5776B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one product. The selling price is £500, and the direct costs are £150. Calculate the CS Ratio.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Contribution per Unit / Sales Price per unit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£350 / £500 = £0.70 x 100 = 70%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For every £1 in sales revenue, 70p contribution is earned.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You can work this backwards here as: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£500 x 0.70 = £350 contribution which is the same as £500 - £150.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395231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B5FE06-4349-8464-BF42-41E548109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A1429-7456-BAB2-83F0-E84288C0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Contribution: Sales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2382B-E139-F6E1-C022-F0C8FC096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You can also use the CS Ratio help with calculations for break-even and target profit (revenue). The formulas for these are: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Break Even in Revenue = Fixed Costs / CS Ratio</a:t>
            </a: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Target Profit in Revenue = Fixed Costs + Target Profit / CS Ratio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single product. Fixed Overheads are forecast to be £200,000 and the CS ratio is 40%. The business hopes to make a profit of £140,000. The selling price per unit is £25.  Calculate the break-even point and margin of safety in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Break-Even =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=</a:t>
            </a:r>
            <a:endParaRPr lang="en-US" sz="1800" dirty="0">
              <a:solidFill>
                <a:srgbClr val="FF0000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839041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E01916-24DF-8FF2-0D98-4E2068AFC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167E7-D86C-2AF2-CD78-84D10E38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Contribution: Sales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BBE79D-4F98-9CE7-F2BE-B7C3FF9AB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You can also use the CS Ratio help with calculations for break-even and target profit (revenue). The formulas for these are: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Break Even in Revenue = Fixed Costs / CS Ratio</a:t>
            </a: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Target Profit in Revenue = Fixed Costs + Target Profit / CS Ratio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single product. Fixed Overheads are forecast to be £200,000 and the CS ratio is 40%. The business hopes to make a profit of £140,000. The selling price per unit is £25.  Calculate the break-even point and margin of safety in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Break-Even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£200,000 / 0.40 = £500,000 / £25 selling price = 20,000 units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=</a:t>
            </a:r>
            <a:endParaRPr lang="en-US" sz="1800" dirty="0">
              <a:solidFill>
                <a:srgbClr val="FF0000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78865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0D833D-1279-0D03-AEF5-A12B04FAF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2E5B6-AED8-26FC-D8E4-4F7709495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5A608-F534-ABF9-E04F-90D5FF6B8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20" y="927406"/>
            <a:ext cx="10515600" cy="5310432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has 3 production cost centres that each have their own budgeted data which is shown below. This is based on the production of 20,000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Budgeted Overhead Absorption Rate for each of the centres using the most appropriate method.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A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£47,500 / 2,500 = </a:t>
            </a:r>
            <a:r>
              <a:rPr lang="en-US" sz="1800" u="sng" dirty="0">
                <a:solidFill>
                  <a:srgbClr val="FFC000"/>
                </a:solidFill>
                <a:latin typeface="Montserrat" pitchFamily="2" charset="77"/>
              </a:rPr>
              <a:t>£19.00 per labour hour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B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£39,600 / 4,500 = </a:t>
            </a:r>
            <a:r>
              <a:rPr lang="en-US" sz="1800" u="sng" dirty="0">
                <a:solidFill>
                  <a:srgbClr val="FFC000"/>
                </a:solidFill>
                <a:latin typeface="Montserrat" pitchFamily="2" charset="77"/>
              </a:rPr>
              <a:t>£8.80 per labour hour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C =</a:t>
            </a:r>
            <a:endParaRPr lang="en-US" sz="1800" u="sng" dirty="0">
              <a:solidFill>
                <a:srgbClr val="FFC000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7371CFB-695E-4C26-9FC5-ACC054402E0A}"/>
              </a:ext>
            </a:extLst>
          </p:cNvPr>
          <p:cNvGraphicFramePr>
            <a:graphicFrameLocks noGrp="1"/>
          </p:cNvGraphicFramePr>
          <p:nvPr/>
        </p:nvGraphicFramePr>
        <p:xfrm>
          <a:off x="691840" y="1681171"/>
          <a:ext cx="10442420" cy="147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05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Labour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Machine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£39,600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£51,750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6,250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6377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7ED3C-2F7A-C06A-6E20-CCD6EB0B5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26881-90BB-2A57-92D5-5BF5E083B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Marginal Costing – Contribution: Sales Ratio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3E2B6-FC13-F02E-D7FF-0FAFC3797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You can also use the CS Ratio help with calculations for break-even and target profit (revenue). The formulas for these are: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Break Even in Revenue = Fixed Costs / CS Ratio</a:t>
            </a:r>
          </a:p>
          <a:p>
            <a:pPr marL="0" indent="0">
              <a:buNone/>
            </a:pPr>
            <a:r>
              <a:rPr lang="en-US" sz="1800" b="1" u="sng" dirty="0">
                <a:solidFill>
                  <a:srgbClr val="FFC000"/>
                </a:solidFill>
                <a:latin typeface="Montserrat" pitchFamily="2" charset="77"/>
              </a:rPr>
              <a:t>Target Profit in Revenue = Fixed Costs + Target Profit / CS Ratio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single product. Fixed Overheads are forecast to be £200,000 and the CS ratio is 40%. The business hopes to make a profit of £140,000. The selling price per unit is £25.  Calculate the break-even point and margin of safety in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Break-Even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£200,000 / 0.40 = £500,000 / £25 selling price = 20,000 units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Target Profit = </a:t>
            </a: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£200,000 + £140,000 = £340,000 / 0.40 = £850,000 / £25 selling price = 34,000 units</a:t>
            </a:r>
          </a:p>
        </p:txBody>
      </p:sp>
    </p:spTree>
    <p:extLst>
      <p:ext uri="{BB962C8B-B14F-4D97-AF65-F5344CB8AC3E}">
        <p14:creationId xmlns:p14="http://schemas.microsoft.com/office/powerpoint/2010/main" val="8033024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5E56AE-2A63-DEF3-F513-8900AC694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EFA36-2803-A8B9-8695-91DAC99C1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CD8CB-E26A-07FF-A55D-C46E2DCC0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5FF186D-786C-CB0E-5F76-954AA2A79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20022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1534E9D-CDAD-CB1D-42BF-206A2BA61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4275127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0776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9902C-6D43-3B2A-D8E2-951C069DC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EC9B9-1648-ED7B-00DB-FCB88BE71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80143-B1F8-0DC8-22D7-9D5179F1C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50 units x £2,500 = £125,000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A47AD8-7E3F-778D-844D-A86A0D354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40642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8D59B0-92B3-F3DA-CD73-2E3C31C5DD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530492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2783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1AA745-223F-B541-2848-5BD37C0AE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79564-44BE-B2EC-FFB3-1C805A31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717D9-D5A6-DC7C-D445-211982BE9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50 units x £800 = £40,000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3EE2D4E-4FA0-09F8-B3E7-51EE98A43A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952775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3E357C7-04C5-BC20-454E-110136EA3B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431678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3769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87AE3D-C545-246C-D896-6852CA330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ABD14-9039-5A76-237E-DD7AAB663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CB893-5CCD-DC6C-0E47-BA18B8688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£125,000 - £40,000 = £85,000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D7776CE-96D8-5CCC-D546-16B531D4BB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192590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£85,000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3EE0FF6-5154-C7C1-0463-E57C9C7F24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541707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297796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340B5-8F75-8F26-E09A-DF29ED306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2870A-8BD3-9A24-9A15-BDD90F5E6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37CF8-4BBD-EC2E-9D30-14726B534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250203E-2BDB-B0CD-BBC6-752E82FEE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729723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942D9B2-2940-E5D5-F013-72883BCC1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43457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6189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8EE932-B700-E7F4-F0C0-584C34CAF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01F7F-0EDB-4DC0-63EC-84780B8C7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DC28B-8DD9-845D-98CC-62F790534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£85,000 - £35,000 = £50,000 Profit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F5269C7-5F64-DD2D-585E-1AA3EE782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894116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466B597-5F2A-BE81-6E7C-CD72279472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468998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1624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C4CEE8-F463-9745-C6D8-57A314D0A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16A67-3A26-2AD1-447E-756C38CC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FDD8B-4B31-6AFC-C49B-93CE51C6E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2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Calculate the profit using both methods of costing.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£125,000 - £40,000 - £35,000 = £50,000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78BB747-7300-0AE6-F9AC-751CE14F12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3808961"/>
              </p:ext>
            </p:extLst>
          </p:nvPr>
        </p:nvGraphicFramePr>
        <p:xfrm>
          <a:off x="838200" y="1950937"/>
          <a:ext cx="4830526" cy="252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Contribution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£50,000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813879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CB0D46-7700-3FBF-87B4-0531A8138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125255"/>
              </p:ext>
            </p:extLst>
          </p:nvPr>
        </p:nvGraphicFramePr>
        <p:xfrm>
          <a:off x="6178866" y="1950937"/>
          <a:ext cx="4830526" cy="215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15263">
                  <a:extLst>
                    <a:ext uri="{9D8B030D-6E8A-4147-A177-3AD203B41FA5}">
                      <a16:colId xmlns:a16="http://schemas.microsoft.com/office/drawing/2014/main" val="3639892603"/>
                    </a:ext>
                  </a:extLst>
                </a:gridCol>
                <a:gridCol w="2415263">
                  <a:extLst>
                    <a:ext uri="{9D8B030D-6E8A-4147-A177-3AD203B41FA5}">
                      <a16:colId xmlns:a16="http://schemas.microsoft.com/office/drawing/2014/main" val="3224287804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5212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29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£125,000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96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438088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59732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482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0792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F3BC2C-C781-87BB-072D-F5C125DF7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CD837-7A4A-1EB0-C966-CE53E84A2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0639E-6C2D-1AA9-A4CE-F4F69863C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F42C49-A19A-F9E3-28F8-1D76FBC9C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33651"/>
              </p:ext>
            </p:extLst>
          </p:nvPr>
        </p:nvGraphicFramePr>
        <p:xfrm>
          <a:off x="838200" y="1950937"/>
          <a:ext cx="4838323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E000A3-2F5B-197D-B1EF-F1180715D4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102278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0760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DB71C-EEEA-F602-9179-93ABBEBD2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D8D0-174E-4A69-7E4B-D7CC2E6C1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A7F9B-B63C-0715-B1A6-CD5F109BD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6B1BE8-6720-553B-10E7-A437E1ACC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783651"/>
              </p:ext>
            </p:extLst>
          </p:nvPr>
        </p:nvGraphicFramePr>
        <p:xfrm>
          <a:off x="838200" y="1950937"/>
          <a:ext cx="4838323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8BEF96B-FC7E-20A3-7BE5-A7D9F8420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127494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2306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D17B85-FC93-579E-5968-8D6CD3102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903CE-D031-E0B7-524A-1E52C502C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31A4B-3BBC-AE3B-216F-5EC03C5DF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20" y="927406"/>
            <a:ext cx="10515600" cy="5310432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has 3 production cost centres that each have their own budgeted data which is shown below. This is based on the production of 20,000 units.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Budgeted Overhead Absorption Rate for each of the centres using the most appropriate method.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A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£47,500 / 2,500 = </a:t>
            </a:r>
            <a:r>
              <a:rPr lang="en-US" sz="1800" u="sng" dirty="0">
                <a:solidFill>
                  <a:srgbClr val="FFC000"/>
                </a:solidFill>
                <a:latin typeface="Montserrat" pitchFamily="2" charset="77"/>
              </a:rPr>
              <a:t>£19.00 per labour hour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B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£39,600 / 4,500 = </a:t>
            </a:r>
            <a:r>
              <a:rPr lang="en-US" sz="1800" u="sng" dirty="0">
                <a:solidFill>
                  <a:srgbClr val="FFC000"/>
                </a:solidFill>
                <a:latin typeface="Montserrat" pitchFamily="2" charset="77"/>
              </a:rPr>
              <a:t>£8.80 per labour hour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Centre C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£51,750 / 6,250 = </a:t>
            </a:r>
            <a:r>
              <a:rPr lang="en-US" sz="1800" u="sng" dirty="0">
                <a:solidFill>
                  <a:srgbClr val="FFC000"/>
                </a:solidFill>
                <a:latin typeface="Montserrat" pitchFamily="2" charset="77"/>
              </a:rPr>
              <a:t>£8.28 per machine hour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7DB2CA-CDD7-A7E7-7906-782C86D132D0}"/>
              </a:ext>
            </a:extLst>
          </p:cNvPr>
          <p:cNvGraphicFramePr>
            <a:graphicFrameLocks noGrp="1"/>
          </p:cNvGraphicFramePr>
          <p:nvPr/>
        </p:nvGraphicFramePr>
        <p:xfrm>
          <a:off x="691840" y="1681171"/>
          <a:ext cx="10442420" cy="147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05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Labour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Budgeted Machine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£39,600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Centre 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£51,750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6,250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1911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97B7E8-9D18-3A4A-721D-E30D5044F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D2106-27B3-2B35-3303-BD1870C60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46BA2-DDAA-C91A-FD83-CF4F68ED1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D78C1B-29B5-86EF-39A4-B36CD1EAB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434925"/>
              </p:ext>
            </p:extLst>
          </p:nvPr>
        </p:nvGraphicFramePr>
        <p:xfrm>
          <a:off x="838200" y="1950937"/>
          <a:ext cx="4838323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570ADC1-F808-4280-FE28-45356692E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962472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025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D57B2D-09F9-6F37-CC11-438D8FACD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3C9BC-BB50-25AA-992C-98072E9A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09AF2-7219-2269-6312-CB95BAAFB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6DD3E7-39B1-B824-D51B-7F61041CF7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106231"/>
              </p:ext>
            </p:extLst>
          </p:nvPr>
        </p:nvGraphicFramePr>
        <p:xfrm>
          <a:off x="838200" y="1950937"/>
          <a:ext cx="4838323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u="none" dirty="0">
                          <a:solidFill>
                            <a:srgbClr val="FF0000"/>
                          </a:solidFill>
                        </a:rPr>
                        <a:t>£76,500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£112,500 - £40,000 + £4,000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E4B1F6-BD65-0EFE-EC3F-865379EDC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015895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54078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ACAE84-964F-D722-260C-2720434EB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27791-01DF-9C43-5753-0E2D358B3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9BBD4-8C84-6081-CEA7-3D85C0131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E54522-72C8-0898-40C8-F52F43D8D7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102627"/>
              </p:ext>
            </p:extLst>
          </p:nvPr>
        </p:nvGraphicFramePr>
        <p:xfrm>
          <a:off x="838200" y="1950937"/>
          <a:ext cx="4838323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u="none" dirty="0">
                          <a:solidFill>
                            <a:schemeClr val="tx1"/>
                          </a:solidFill>
                        </a:rPr>
                        <a:t>£76,500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£112,500 - £40,000 + £4,000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FBA8823-8503-97CD-0777-30F5EFB86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917630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7532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8090FC-CD20-7A64-917D-E63EB2CE9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6823-DBB0-9FBC-3EBB-7CCAF5ED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E9A5C-E2E5-75D4-45C4-A748D5D3F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D57B74-CDF3-3989-D35D-F1D3D82E8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951358"/>
              </p:ext>
            </p:extLst>
          </p:nvPr>
        </p:nvGraphicFramePr>
        <p:xfrm>
          <a:off x="838200" y="1950937"/>
          <a:ext cx="4838323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u="none" dirty="0">
                          <a:solidFill>
                            <a:schemeClr val="tx1"/>
                          </a:solidFill>
                        </a:rPr>
                        <a:t>£76,500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£112,500 - £40,000 + £4,000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£41,500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£76,500 - 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9A52B44-EC01-F8FB-1ACE-344BF33399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359592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u="non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7337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792A3D-E40B-1B2C-7AAF-84B5F509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41A3-34B3-30A6-BCAE-008C65A5E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3A3A1-6D2B-F0C1-3681-540656AE8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F7EFD46-6F23-60AF-CA34-DE904EFC43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36299"/>
              </p:ext>
            </p:extLst>
          </p:nvPr>
        </p:nvGraphicFramePr>
        <p:xfrm>
          <a:off x="838200" y="1950937"/>
          <a:ext cx="4838323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u="none" dirty="0">
                          <a:solidFill>
                            <a:schemeClr val="tx1"/>
                          </a:solidFill>
                        </a:rPr>
                        <a:t>£76,500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£112,500 - £40,000 + £4,000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£41,500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£76,500 - 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8DCE7CC-4DA4-EFE6-C73E-2B42FE8190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58255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rgbClr val="FF0000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8913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83A854-33AB-A0E7-8FDD-A3338F124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D6A8F-126C-5BDE-7161-B124F08DA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C1952-1879-E419-61C4-944A12479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Overheads Absorbed = £35,000 / 50 = £700 per Unit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57B3BC8-90DB-A8A5-37B4-699B54BCF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912726"/>
              </p:ext>
            </p:extLst>
          </p:nvPr>
        </p:nvGraphicFramePr>
        <p:xfrm>
          <a:off x="838200" y="1950937"/>
          <a:ext cx="4838323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u="none" dirty="0">
                          <a:solidFill>
                            <a:schemeClr val="tx1"/>
                          </a:solidFill>
                        </a:rPr>
                        <a:t>£76,500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£112,500 - £40,000 + £4,000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£41,500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£76,500 - 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FB0B2F7-1CEC-F457-3A29-9C12B5A17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784334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£7,500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 x £1,500 (£800 + £700)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2345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0F66D-ACED-E3CD-1A4E-D78C0E61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C1654-3E2F-A78E-6B62-36C5D81AA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vs Marginal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C3D6FE-741C-EDD6-F60E-C67C5E397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a product which sells for £2,500. During the period, expected overheads are to be £35,000 with direct costs per unit of £800. The business is expected to make and sell 50 units during the period. However, only 45 units will be sold during this period.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Fixed Overheads = Period Costs using Marginal and Product Costs using Absorption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FEC486E-1F9A-C7E0-176B-FDF506C499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557950"/>
              </p:ext>
            </p:extLst>
          </p:nvPr>
        </p:nvGraphicFramePr>
        <p:xfrm>
          <a:off x="838200" y="1950937"/>
          <a:ext cx="4838323" cy="310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844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1131179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108704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Marginal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Closing </a:t>
                      </a:r>
                      <a:r>
                        <a:rPr lang="en-GB" sz="1600" b="0" dirty="0" err="1"/>
                        <a:t>Inv</a:t>
                      </a:r>
                      <a:endParaRPr lang="en-GB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5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b="0" dirty="0"/>
                        <a:t>Contribution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u="none" dirty="0">
                          <a:solidFill>
                            <a:schemeClr val="tx1"/>
                          </a:solidFill>
                        </a:rPr>
                        <a:t>£76,500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£112,500 - £40,000 + £4,000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Fixed 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b="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£41,500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£76,500 - £35,000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7096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F6880D9-94C2-00EC-E3BB-13396D63C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871102"/>
              </p:ext>
            </p:extLst>
          </p:nvPr>
        </p:nvGraphicFramePr>
        <p:xfrm>
          <a:off x="5973276" y="1950936"/>
          <a:ext cx="5307343" cy="310387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42750">
                  <a:extLst>
                    <a:ext uri="{9D8B030D-6E8A-4147-A177-3AD203B41FA5}">
                      <a16:colId xmlns:a16="http://schemas.microsoft.com/office/drawing/2014/main" val="1276977008"/>
                    </a:ext>
                  </a:extLst>
                </a:gridCol>
                <a:gridCol w="976230">
                  <a:extLst>
                    <a:ext uri="{9D8B030D-6E8A-4147-A177-3AD203B41FA5}">
                      <a16:colId xmlns:a16="http://schemas.microsoft.com/office/drawing/2014/main" val="2312761754"/>
                    </a:ext>
                  </a:extLst>
                </a:gridCol>
                <a:gridCol w="2588363">
                  <a:extLst>
                    <a:ext uri="{9D8B030D-6E8A-4147-A177-3AD203B41FA5}">
                      <a16:colId xmlns:a16="http://schemas.microsoft.com/office/drawing/2014/main" val="2555808195"/>
                    </a:ext>
                  </a:extLst>
                </a:gridCol>
              </a:tblGrid>
              <a:tr h="38209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Absorption Costing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Workings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97703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26029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£112,500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45 x £2,500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16862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Direct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 x £800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6036233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Overheads Absorbed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none" dirty="0">
                          <a:solidFill>
                            <a:schemeClr val="tx1"/>
                          </a:solidFill>
                        </a:rPr>
                        <a:t>£35,000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998787"/>
                  </a:ext>
                </a:extLst>
              </a:tr>
              <a:tr h="382096">
                <a:tc>
                  <a:txBody>
                    <a:bodyPr/>
                    <a:lstStyle/>
                    <a:p>
                      <a:r>
                        <a:rPr lang="en-GB" sz="1600" dirty="0"/>
                        <a:t>Closing </a:t>
                      </a:r>
                      <a:r>
                        <a:rPr lang="en-GB" sz="1600" dirty="0" err="1"/>
                        <a:t>Inv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£7,500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 x £1,500 (£800 + £700)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60511"/>
                  </a:ext>
                </a:extLst>
              </a:tr>
              <a:tr h="596698">
                <a:tc>
                  <a:txBody>
                    <a:bodyPr/>
                    <a:lstStyle/>
                    <a:p>
                      <a:r>
                        <a:rPr lang="en-GB" sz="1600" dirty="0"/>
                        <a:t>Profit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£45,000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rgbClr val="FF0000"/>
                          </a:solidFill>
                        </a:rPr>
                        <a:t>£112,500 - £40,000 - £35,000 + £7,500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15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6761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7AA983-D098-3C19-6C6E-A9D74259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1B4B3-5EE8-982C-1064-BBDABD0FB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783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197D8-C520-A1B1-3891-834BB4DF4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8571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2 products. Product A and Product B. Both products are manufactured using shared resources and the business currently absorbs overheads using a traditional labour hour basis (absorption costing). Management believes that ABC would give more accurate product costs. The following information is available.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1 - Calculate the Overhead cost per unit for each activity.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2 - Calculate the total Overhead cost allocated to each product.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3 - Calculate the Overhead cost per unit for each product.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17F5CF6-CBE0-F245-3082-572570650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376141"/>
              </p:ext>
            </p:extLst>
          </p:nvPr>
        </p:nvGraphicFramePr>
        <p:xfrm>
          <a:off x="838200" y="1784134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£48,000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Number of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240 set 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£36,000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Number of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1,200 inspections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Number of 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600 batches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37226D4-2C48-FB3A-DEB7-A56CE8F92E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438828"/>
              </p:ext>
            </p:extLst>
          </p:nvPr>
        </p:nvGraphicFramePr>
        <p:xfrm>
          <a:off x="838200" y="3429000"/>
          <a:ext cx="6955326" cy="178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Production (units)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74639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88A22D-C69E-73D8-2E01-62E36AD26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6372C-BEBF-3703-79FE-CDC164931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1A269-6806-2B60-0210-D4EE1C0BC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8405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1 - Calculate the Overhead cost per unit for each activity.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5FF5C6-E51E-072D-BAB3-09AB013F2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745477"/>
              </p:ext>
            </p:extLst>
          </p:nvPr>
        </p:nvGraphicFramePr>
        <p:xfrm>
          <a:off x="838200" y="1747919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£48,000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240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£48,000 / 240 = 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£36,000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1,200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600 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4768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D2CB8-054A-4119-37AA-89CA0C0A0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DFA3B-E962-9C32-A23C-82E80A99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2E0D4-E05D-3019-5DE3-019879557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8405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1 - Calculate the Overhead cost per unit for each activity.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8667E7A-7689-F3FE-357D-AE4741502C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498886"/>
              </p:ext>
            </p:extLst>
          </p:nvPr>
        </p:nvGraphicFramePr>
        <p:xfrm>
          <a:off x="838200" y="1747919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£48,000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240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£48,000 / 240 = 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£36,000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1,200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£36,000 / 1,200 = 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600 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710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6F355-E5C7-8AEB-3542-4E646F099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91DE5-A287-D59E-F738-9CC226E1D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4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79998F-99A3-49F1-01AE-BA7987991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20" y="927406"/>
            <a:ext cx="10515600" cy="5310432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A business makes 3 different products with production times in each cost centre shown below.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The Direct Costs of each of these products have also been identified below.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8BEFF2-F186-7D78-FF72-12C60A8876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512593"/>
              </p:ext>
            </p:extLst>
          </p:nvPr>
        </p:nvGraphicFramePr>
        <p:xfrm>
          <a:off x="691840" y="1923362"/>
          <a:ext cx="10442420" cy="147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05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r>
                        <a:rPr lang="en-GB" dirty="0"/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Time in 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Time in 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Time in Centre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45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C03C2CD-781C-66A5-F4A5-74F611CC93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693732"/>
              </p:ext>
            </p:extLst>
          </p:nvPr>
        </p:nvGraphicFramePr>
        <p:xfrm>
          <a:off x="691840" y="4196525"/>
          <a:ext cx="10442420" cy="1476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0605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610605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Product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£420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b="1" dirty="0"/>
                        <a:t>Total Direct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£530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£385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£400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6564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7666BA-5DF9-31C8-DAE1-844E2EC53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59010-7777-7AD4-68D5-67F589D8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D308F-7554-767F-3AAA-AE1FB304A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8405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1 - Calculate the Overhead cost per unit for each activity.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C0882E-F130-4289-4B70-05EE55EDF9CD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747919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Total 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£48,000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240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£48,000 / 240 = 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£36,000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1,200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£36,000 / 1,200 = 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£24,000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600 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£24,000 / 600 = £40 per batch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51698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AA9B0E-3BB9-E09F-DD60-8127ADA9A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1039B-31A8-83A1-D202-27E14505D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C9EED-7D63-52A6-7451-5E834D934F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5977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2 - Calculate the total Overhead cost allocated to each product.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31A74E-6CBB-022F-F46C-320B9A74AC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567723"/>
              </p:ext>
            </p:extLst>
          </p:nvPr>
        </p:nvGraphicFramePr>
        <p:xfrm>
          <a:off x="838200" y="1610636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£48,000 / 240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£36,000 / 1,200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£24,000 / 600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 per batch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A10B4C-7075-D467-F3E4-06E8E894FE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604116"/>
              </p:ext>
            </p:extLst>
          </p:nvPr>
        </p:nvGraphicFramePr>
        <p:xfrm>
          <a:off x="838200" y="3429000"/>
          <a:ext cx="6955326" cy="178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51177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AA4BC-28DD-783C-B740-E837121F0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A4E09-B47E-0870-3325-D98919192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7C45C-2327-3A50-541F-10132054A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5977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2 - Calculate the total Overhead cost allocated to each product.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C9E1930-8163-9F25-7CF5-D406B603C064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10636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£48,000 / 240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£36,000 / 1,200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£24,000 / 600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 per batch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0B0843F-D3BC-D673-C005-AC6BC15CD2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094"/>
              </p:ext>
            </p:extLst>
          </p:nvPr>
        </p:nvGraphicFramePr>
        <p:xfrm>
          <a:off x="838200" y="3429000"/>
          <a:ext cx="6955326" cy="178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160 x £200 = £32,000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80 x £200 = £16,000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52291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180C06-3B5F-FB15-728D-F2EB6AC0C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A278F-C9C4-80AB-1096-4D0C38616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42D8A-9B3E-6531-805B-1343F702C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5977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2 - Calculate the total Overhead cost allocated to each product.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8899D0E-9574-56B3-C6D5-E8AD7239928E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10636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£48,000 / 240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£36,000 / 1,200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£24,000 / 600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 per batch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5E2E0DD-882E-645E-3FBB-202226B903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392135"/>
              </p:ext>
            </p:extLst>
          </p:nvPr>
        </p:nvGraphicFramePr>
        <p:xfrm>
          <a:off x="838200" y="3429000"/>
          <a:ext cx="6955326" cy="178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160 x £200 = £32,000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80 x £200 = £16,000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700 x £30 = £21,000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500 x £30 = £15,000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7873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D3E424-A5BC-D1B3-86FF-09AC43B23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F214E-43BD-9749-14DA-B654F88E8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1693F-CF32-915F-3B42-F65544A2A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5977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2 - Calculate the total Overhead cost allocated to each product.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A1F7705-C816-AA13-F60A-11FAFCEC7EEF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10636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£48,000 / 240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£36,000 / 1,200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£24,000 / 600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 per batch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D5C28C-CE40-B92F-322E-65BE486D2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625756"/>
              </p:ext>
            </p:extLst>
          </p:nvPr>
        </p:nvGraphicFramePr>
        <p:xfrm>
          <a:off x="838200" y="3429000"/>
          <a:ext cx="6955326" cy="178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160 x £200 = £32,000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80 x £200 = £16,000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700 x £30 = £21,000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500 x £30 = £15,000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400 x £40 = £16,000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200 x £40 = £8,000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19390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519B5E-A524-C8BB-3CE6-39EE75B9D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73669-63FA-4BF3-6E7B-3606D667C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180B4-8783-05BD-483B-9EAB78BAF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65977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2 - Calculate the total Overhead cost allocated to each product.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102BC6E-8577-31E2-2581-C467EBCF62CD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610636"/>
          <a:ext cx="9273768" cy="14833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04588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1846907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  <a:gridCol w="3339976">
                  <a:extLst>
                    <a:ext uri="{9D8B030D-6E8A-4147-A177-3AD203B41FA5}">
                      <a16:colId xmlns:a16="http://schemas.microsoft.com/office/drawing/2014/main" val="38208748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Overhead Cost per Activity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Machine 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£48,000 / 240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£200 per set 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Quality 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£36,000 / 1,200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£30 per inspection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Material handling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£24,000 / 600 = </a:t>
                      </a:r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£40 per batch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3588C29-5629-490B-4F62-B2C7906B5CED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3429000"/>
          <a:ext cx="6955326" cy="178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160 x £200 = £32,000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80 x £200 = £16,000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700 x £30 = £21,000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500 x £30 = £15,000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400 x £40 = £16,000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200 x £40 = £8,000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£69,000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£39,000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1276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62A739-C61E-1565-AE08-BB09A5C1E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D702E-E4AC-0FB8-BA70-84B2C7B2F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D8F7A-08A4-5353-4426-C77DB1560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838816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3 - Calculate the Overhead cost per unit for each product.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Montserrat" pitchFamily="2" charset="77"/>
              </a:rPr>
              <a:t>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11007A-1160-D403-3D18-B82D1A017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917316"/>
              </p:ext>
            </p:extLst>
          </p:nvPr>
        </p:nvGraphicFramePr>
        <p:xfrm>
          <a:off x="765019" y="1574273"/>
          <a:ext cx="6955326" cy="2453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160 x £200 = £32,000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80 x £200 = £16,000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700 x £30 = £21,000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500 x £30 = £15,000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400 x £40 = £16,000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 x £40 = £8,000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£69,000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£39,000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en-GB" sz="1600" dirty="0"/>
                        <a:t>Production (units)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968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O/H Cost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177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7754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CDF5A1-699A-D538-1356-701B5B324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B5FA9-805A-62B4-129F-6DF545B05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Activity Based Costing (ABC)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DCDCB-3B5C-00B2-8CD0-09BAC64C4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19" y="838816"/>
            <a:ext cx="10515600" cy="624099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3 - Calculate the Overhead cost per unit for each product.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ABC provides more accurate product costs because overheads are allocated based on the actual activities that drive costs (cost drivers) rather than using labour or machine hours.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51D2DA6-1170-A350-999C-57585FBC40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684819"/>
              </p:ext>
            </p:extLst>
          </p:nvPr>
        </p:nvGraphicFramePr>
        <p:xfrm>
          <a:off x="765019" y="1574273"/>
          <a:ext cx="6955326" cy="2453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18442">
                  <a:extLst>
                    <a:ext uri="{9D8B030D-6E8A-4147-A177-3AD203B41FA5}">
                      <a16:colId xmlns:a16="http://schemas.microsoft.com/office/drawing/2014/main" val="1617758364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1424389680"/>
                    </a:ext>
                  </a:extLst>
                </a:gridCol>
                <a:gridCol w="2318442">
                  <a:extLst>
                    <a:ext uri="{9D8B030D-6E8A-4147-A177-3AD203B41FA5}">
                      <a16:colId xmlns:a16="http://schemas.microsoft.com/office/drawing/2014/main" val="461885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Cost Driver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77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Set ups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160 x £200 = £32,000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80 x £200 = £16,000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200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Inspections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700 x £30 = £21,000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500 x £30 = £15,000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044116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r>
                        <a:rPr lang="en-GB" sz="1600" dirty="0"/>
                        <a:t>Batches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400 x £40 = £16,000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200 x £40 = £8,000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333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£69,000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£39,000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536184"/>
                  </a:ext>
                </a:extLst>
              </a:tr>
              <a:tr h="223520">
                <a:tc>
                  <a:txBody>
                    <a:bodyPr/>
                    <a:lstStyle/>
                    <a:p>
                      <a:r>
                        <a:rPr lang="en-GB" sz="1600" dirty="0"/>
                        <a:t>Production (units)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9683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600" dirty="0"/>
                        <a:t>O/H Cost per 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£69,000 / 10,000 = </a:t>
                      </a:r>
                      <a:r>
                        <a:rPr lang="en-GB" sz="1600" b="1" u="sng" dirty="0">
                          <a:solidFill>
                            <a:srgbClr val="FF0000"/>
                          </a:solidFill>
                        </a:rPr>
                        <a:t>£6.90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rgbClr val="FF0000"/>
                          </a:solidFill>
                        </a:rPr>
                        <a:t>£39,000 / 5,000 = </a:t>
                      </a:r>
                      <a:r>
                        <a:rPr lang="en-GB" sz="1600" b="1" u="sng" dirty="0">
                          <a:solidFill>
                            <a:srgbClr val="FF0000"/>
                          </a:solidFill>
                        </a:rPr>
                        <a:t>£7.80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177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267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4C9A58-1082-E7EB-8238-4E9B73011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701C-D9BA-DA41-07D9-70985045E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53" y="-29541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12CB2-9F46-2DEE-CA39-64150DEAF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53" y="517414"/>
            <a:ext cx="10515600" cy="612782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fully absorbed cost of each product using all of information provided.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441932E-63D5-5678-8058-86BBC270D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017458"/>
              </p:ext>
            </p:extLst>
          </p:nvPr>
        </p:nvGraphicFramePr>
        <p:xfrm>
          <a:off x="838200" y="4525097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498BC3A-8D27-3B12-0E1F-27DA1A6C3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930708"/>
              </p:ext>
            </p:extLst>
          </p:nvPr>
        </p:nvGraphicFramePr>
        <p:xfrm>
          <a:off x="7526066" y="4525097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2C51A5C1-6D37-3525-8F74-3E44168FB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341749"/>
              </p:ext>
            </p:extLst>
          </p:nvPr>
        </p:nvGraphicFramePr>
        <p:xfrm>
          <a:off x="4182133" y="4525097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267B0DF-BE7F-9717-1D85-82C39C0F9F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481406"/>
              </p:ext>
            </p:extLst>
          </p:nvPr>
        </p:nvGraphicFramePr>
        <p:xfrm>
          <a:off x="838200" y="2692033"/>
          <a:ext cx="9778871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722">
                  <a:extLst>
                    <a:ext uri="{9D8B030D-6E8A-4147-A177-3AD203B41FA5}">
                      <a16:colId xmlns:a16="http://schemas.microsoft.com/office/drawing/2014/main" val="2188813750"/>
                    </a:ext>
                  </a:extLst>
                </a:gridCol>
                <a:gridCol w="2218899">
                  <a:extLst>
                    <a:ext uri="{9D8B030D-6E8A-4147-A177-3AD203B41FA5}">
                      <a16:colId xmlns:a16="http://schemas.microsoft.com/office/drawing/2014/main" val="3889070622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987736165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44193460"/>
                    </a:ext>
                  </a:extLst>
                </a:gridCol>
              </a:tblGrid>
              <a:tr h="24519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117733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£19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£8.80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£8.28 per machine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62215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02329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45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361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64298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B3E2FFE-9AF8-4863-732B-1F62D42D9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565674"/>
              </p:ext>
            </p:extLst>
          </p:nvPr>
        </p:nvGraphicFramePr>
        <p:xfrm>
          <a:off x="838199" y="1150584"/>
          <a:ext cx="9778872" cy="1384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891">
                  <a:extLst>
                    <a:ext uri="{9D8B030D-6E8A-4147-A177-3AD203B41FA5}">
                      <a16:colId xmlns:a16="http://schemas.microsoft.com/office/drawing/2014/main" val="2735982438"/>
                    </a:ext>
                  </a:extLst>
                </a:gridCol>
                <a:gridCol w="2242867">
                  <a:extLst>
                    <a:ext uri="{9D8B030D-6E8A-4147-A177-3AD203B41FA5}">
                      <a16:colId xmlns:a16="http://schemas.microsoft.com/office/drawing/2014/main" val="3694587688"/>
                    </a:ext>
                  </a:extLst>
                </a:gridCol>
                <a:gridCol w="2760453">
                  <a:extLst>
                    <a:ext uri="{9D8B030D-6E8A-4147-A177-3AD203B41FA5}">
                      <a16:colId xmlns:a16="http://schemas.microsoft.com/office/drawing/2014/main" val="4288495850"/>
                    </a:ext>
                  </a:extLst>
                </a:gridCol>
                <a:gridCol w="2775661">
                  <a:extLst>
                    <a:ext uri="{9D8B030D-6E8A-4147-A177-3AD203B41FA5}">
                      <a16:colId xmlns:a16="http://schemas.microsoft.com/office/drawing/2014/main" val="2239263541"/>
                    </a:ext>
                  </a:extLst>
                </a:gridCol>
              </a:tblGrid>
              <a:tr h="378945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8293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6711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£420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634062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Direct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£530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£385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/>
                        <a:t>£400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6798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692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BC81E6-213F-1CD7-D59A-CB15AD792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59211-14AD-A5AB-CE9C-92D61E61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753" y="-29541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ontserrat SemiBold" pitchFamily="2" charset="77"/>
              </a:rPr>
              <a:t>Absorption Costing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DF1A8-EF76-7998-9B38-79494A683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753" y="517414"/>
            <a:ext cx="10515600" cy="6127829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US" sz="6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Calculate the fully absorbed cost of each product using all of information provided. 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1 = </a:t>
            </a:r>
            <a:r>
              <a:rPr lang="en-US" sz="1800" dirty="0">
                <a:solidFill>
                  <a:srgbClr val="FFC000"/>
                </a:solidFill>
                <a:latin typeface="Montserrat" pitchFamily="2" charset="77"/>
              </a:rPr>
              <a:t>(£19 x 1 hour) + (£8.80 x 0.5 hours) + (£8.28 x 2 hours) = £39.96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2 =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  <a:latin typeface="Montserrat" pitchFamily="2" charset="77"/>
              </a:rPr>
              <a:t>Product 3 =</a:t>
            </a: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  <a:p>
            <a:pPr marL="0" indent="0">
              <a:buNone/>
            </a:pPr>
            <a:endParaRPr lang="en-US" sz="1800" dirty="0">
              <a:solidFill>
                <a:schemeClr val="bg1"/>
              </a:solidFill>
              <a:latin typeface="Montserrat" pitchFamily="2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20E7157-D395-5ACF-EB5D-7A1D001FD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300763"/>
              </p:ext>
            </p:extLst>
          </p:nvPr>
        </p:nvGraphicFramePr>
        <p:xfrm>
          <a:off x="838200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£420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£39.96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571E071-5B37-C137-F61D-E918B4299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97055"/>
              </p:ext>
            </p:extLst>
          </p:nvPr>
        </p:nvGraphicFramePr>
        <p:xfrm>
          <a:off x="7526064" y="3314551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61D55155-527C-96F8-1B32-F2F3A88756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103922"/>
              </p:ext>
            </p:extLst>
          </p:nvPr>
        </p:nvGraphicFramePr>
        <p:xfrm>
          <a:off x="4182132" y="3319406"/>
          <a:ext cx="3091006" cy="1676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45503">
                  <a:extLst>
                    <a:ext uri="{9D8B030D-6E8A-4147-A177-3AD203B41FA5}">
                      <a16:colId xmlns:a16="http://schemas.microsoft.com/office/drawing/2014/main" val="3473368097"/>
                    </a:ext>
                  </a:extLst>
                </a:gridCol>
                <a:gridCol w="1545503">
                  <a:extLst>
                    <a:ext uri="{9D8B030D-6E8A-4147-A177-3AD203B41FA5}">
                      <a16:colId xmlns:a16="http://schemas.microsoft.com/office/drawing/2014/main" val="1551421488"/>
                    </a:ext>
                  </a:extLst>
                </a:gridCol>
              </a:tblGrid>
              <a:tr h="265113"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2523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Labour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£250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023259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Direct Materials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£135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516728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dirty="0"/>
                        <a:t>Overheads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49862"/>
                  </a:ext>
                </a:extLst>
              </a:tr>
              <a:tr h="265113">
                <a:tc>
                  <a:txBody>
                    <a:bodyPr/>
                    <a:lstStyle/>
                    <a:p>
                      <a:r>
                        <a:rPr lang="en-GB" sz="1600" b="1" dirty="0"/>
                        <a:t>Total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314415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262243D9-0636-C7A3-E420-BE76A57AD3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291500"/>
              </p:ext>
            </p:extLst>
          </p:nvPr>
        </p:nvGraphicFramePr>
        <p:xfrm>
          <a:off x="838200" y="1323098"/>
          <a:ext cx="9778871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722">
                  <a:extLst>
                    <a:ext uri="{9D8B030D-6E8A-4147-A177-3AD203B41FA5}">
                      <a16:colId xmlns:a16="http://schemas.microsoft.com/office/drawing/2014/main" val="2188813750"/>
                    </a:ext>
                  </a:extLst>
                </a:gridCol>
                <a:gridCol w="2218899">
                  <a:extLst>
                    <a:ext uri="{9D8B030D-6E8A-4147-A177-3AD203B41FA5}">
                      <a16:colId xmlns:a16="http://schemas.microsoft.com/office/drawing/2014/main" val="3889070622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987736165"/>
                    </a:ext>
                  </a:extLst>
                </a:gridCol>
                <a:gridCol w="2777125">
                  <a:extLst>
                    <a:ext uri="{9D8B030D-6E8A-4147-A177-3AD203B41FA5}">
                      <a16:colId xmlns:a16="http://schemas.microsoft.com/office/drawing/2014/main" val="344193460"/>
                    </a:ext>
                  </a:extLst>
                </a:gridCol>
              </a:tblGrid>
              <a:tr h="245198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Centre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117733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OAR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£19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£8.80 per labour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u="sng" dirty="0">
                          <a:solidFill>
                            <a:srgbClr val="FF0000"/>
                          </a:solidFill>
                        </a:rPr>
                        <a:t>£8.28 per machine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62215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1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30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rgbClr val="FF0000"/>
                          </a:solidFill>
                        </a:rPr>
                        <a:t>2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5902329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45 mins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536102"/>
                  </a:ext>
                </a:extLst>
              </a:tr>
              <a:tr h="245198">
                <a:tc>
                  <a:txBody>
                    <a:bodyPr/>
                    <a:lstStyle/>
                    <a:p>
                      <a:r>
                        <a:rPr lang="en-GB" sz="1600" dirty="0"/>
                        <a:t>Product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3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2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1 hour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642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774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2718</TotalTime>
  <Words>8389</Words>
  <Application>Microsoft Office PowerPoint</Application>
  <PresentationFormat>Widescreen</PresentationFormat>
  <Paragraphs>2401</Paragraphs>
  <Slides>77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3" baseType="lpstr">
      <vt:lpstr>Arial</vt:lpstr>
      <vt:lpstr>Calibri</vt:lpstr>
      <vt:lpstr>Calibri Light</vt:lpstr>
      <vt:lpstr>Montserrat</vt:lpstr>
      <vt:lpstr>Montserrat SemiBold</vt:lpstr>
      <vt:lpstr>Office Theme</vt:lpstr>
      <vt:lpstr>PowerPoint Presentation</vt:lpstr>
      <vt:lpstr>Topics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 – Over/Under Absorption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Absorption Costing</vt:lpstr>
      <vt:lpstr>Marginal Costing</vt:lpstr>
      <vt:lpstr>Marginal Costing</vt:lpstr>
      <vt:lpstr>Marginal Costing</vt:lpstr>
      <vt:lpstr>Marginal Costing</vt:lpstr>
      <vt:lpstr>Marginal Costing</vt:lpstr>
      <vt:lpstr>Marginal Costing</vt:lpstr>
      <vt:lpstr>Marginal Costing – Break Even</vt:lpstr>
      <vt:lpstr>Marginal Costing – Break Even</vt:lpstr>
      <vt:lpstr>Marginal Costing – Break Even</vt:lpstr>
      <vt:lpstr>Marginal Costing – Break Even</vt:lpstr>
      <vt:lpstr>Marginal Costing – Margin of Safety</vt:lpstr>
      <vt:lpstr>Marginal Costing – Margin of Safety</vt:lpstr>
      <vt:lpstr>Marginal Costing – Margin of Safety</vt:lpstr>
      <vt:lpstr>Marginal Costing – Margin of Safety</vt:lpstr>
      <vt:lpstr>Marginal Costing – Target Profit</vt:lpstr>
      <vt:lpstr>Marginal Costing – Target Profit</vt:lpstr>
      <vt:lpstr>Marginal Costing – Target Profit</vt:lpstr>
      <vt:lpstr>Marginal Costing – Target Profit</vt:lpstr>
      <vt:lpstr>Marginal Costing – Contribution: Sales Ratio</vt:lpstr>
      <vt:lpstr>Marginal Costing – Contribution: Sales Ratio</vt:lpstr>
      <vt:lpstr>Marginal Costing – Contribution: Sales Ratio</vt:lpstr>
      <vt:lpstr>Marginal Costing – Contribution: Sales Ratio</vt:lpstr>
      <vt:lpstr>Marginal Costing – Contribution: Sales Ratio</vt:lpstr>
      <vt:lpstr>Marginal Costing – Contribution: Sales Ratio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Absorption vs Marginal Costing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  <vt:lpstr>Activity Based Costing (ABC)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Nash</dc:creator>
  <cp:lastModifiedBy>Ben Campbell</cp:lastModifiedBy>
  <cp:revision>154</cp:revision>
  <dcterms:created xsi:type="dcterms:W3CDTF">2023-01-20T15:18:18Z</dcterms:created>
  <dcterms:modified xsi:type="dcterms:W3CDTF">2026-07-28T09:17:36Z</dcterms:modified>
</cp:coreProperties>
</file>